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81" r:id="rId1"/>
  </p:sldMasterIdLst>
  <p:notesMasterIdLst>
    <p:notesMasterId r:id="rId16"/>
  </p:notesMasterIdLst>
  <p:sldIdLst>
    <p:sldId id="256" r:id="rId2"/>
    <p:sldId id="258" r:id="rId3"/>
    <p:sldId id="261" r:id="rId4"/>
    <p:sldId id="326" r:id="rId5"/>
    <p:sldId id="327" r:id="rId6"/>
    <p:sldId id="293" r:id="rId7"/>
    <p:sldId id="295" r:id="rId8"/>
    <p:sldId id="314" r:id="rId9"/>
    <p:sldId id="299" r:id="rId10"/>
    <p:sldId id="301" r:id="rId11"/>
    <p:sldId id="303" r:id="rId12"/>
    <p:sldId id="325" r:id="rId13"/>
    <p:sldId id="328" r:id="rId14"/>
    <p:sldId id="290" r:id="rId15"/>
  </p:sldIdLst>
  <p:sldSz cx="9144000" cy="5143500" type="screen16x9"/>
  <p:notesSz cx="6858000" cy="9144000"/>
  <p:embeddedFontLst>
    <p:embeddedFont>
      <p:font typeface="DM Sans" pitchFamily="2" charset="77"/>
      <p:regular r:id="rId17"/>
      <p:bold r:id="rId18"/>
      <p:italic r:id="rId19"/>
      <p:boldItalic r:id="rId20"/>
    </p:embeddedFont>
    <p:embeddedFont>
      <p:font typeface="Montserrat" pitchFamily="2" charset="77"/>
      <p:regular r:id="rId21"/>
      <p:bold r:id="rId22"/>
      <p:italic r:id="rId23"/>
      <p:boldItalic r:id="rId24"/>
    </p:embeddedFont>
    <p:embeddedFont>
      <p:font typeface="Outfit" pitchFamily="2" charset="0"/>
      <p:regular r:id="rId25"/>
      <p:bold r:id="rId26"/>
    </p:embeddedFont>
    <p:embeddedFont>
      <p:font typeface="Outfit Medium" pitchFamily="2" charset="0"/>
      <p:regular r:id="rId27"/>
    </p:embeddedFont>
    <p:embeddedFont>
      <p:font typeface="SF Pro Display" pitchFamily="2" charset="0"/>
      <p:regular r:id="rId28"/>
      <p:bold r:id="rId29"/>
      <p:italic r:id="rId30"/>
      <p:boldItalic r:id="rId31"/>
    </p:embeddedFont>
    <p:embeddedFont>
      <p:font typeface="SF Pro Display Black" pitchFamily="2" charset="0"/>
      <p:bold r:id="rId32"/>
      <p:italic r:id="rId33"/>
      <p:boldItalic r:id="rId34"/>
    </p:embeddedFont>
    <p:embeddedFont>
      <p:font typeface="SF Pro Display Light" pitchFamily="2" charset="0"/>
      <p:regular r:id="rId35"/>
      <p:italic r:id="rId36"/>
    </p:embeddedFont>
    <p:embeddedFont>
      <p:font typeface="SF PRO DISPLAY MEDIUM" pitchFamily="2" charset="0"/>
      <p:regular r:id="rId37"/>
      <p: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0C7FF"/>
    <a:srgbClr val="000000"/>
    <a:srgbClr val="243356"/>
    <a:srgbClr val="3F5077"/>
    <a:srgbClr val="384655"/>
    <a:srgbClr val="4F618A"/>
    <a:srgbClr val="5C6F9A"/>
    <a:srgbClr val="6B7EAC"/>
    <a:srgbClr val="7B8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4989E2A-45F8-44B9-BB79-505DCAFE155A}">
  <a:tblStyle styleId="{A4989E2A-45F8-44B9-BB79-505DCAFE155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62"/>
    <p:restoredTop sz="80069"/>
  </p:normalViewPr>
  <p:slideViewPr>
    <p:cSldViewPr snapToGrid="0">
      <p:cViewPr varScale="1">
        <p:scale>
          <a:sx n="162" d="100"/>
          <a:sy n="162" d="100"/>
        </p:scale>
        <p:origin x="960" y="2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172" d="100"/>
        <a:sy n="172" d="100"/>
      </p:scale>
      <p:origin x="0" y="0"/>
    </p:cViewPr>
  </p:sorterViewPr>
  <p:notesViewPr>
    <p:cSldViewPr snapToGrid="0">
      <p:cViewPr>
        <p:scale>
          <a:sx n="129" d="100"/>
          <a:sy n="129" d="100"/>
        </p:scale>
        <p:origin x="3288" y="-20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presProps" Target="presProps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FE0D513C-49F5-9DD6-8957-53CC0585F9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8" name="Segnaposto note 7">
            <a:extLst>
              <a:ext uri="{FF2B5EF4-FFF2-40B4-BE49-F238E27FC236}">
                <a16:creationId xmlns:a16="http://schemas.microsoft.com/office/drawing/2014/main" id="{F46A622A-FCC6-AE6F-AA70-FDF2CFAA29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38C8719B-91A6-7AC1-E44C-C578E54C7E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70A7543F-27A8-DC79-CB15-6224D83979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38CC05B3-8119-04C6-B334-3AB53514B1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170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25ACC6DE-B165-7999-FC42-4A056061AF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3D5960C9-6AB4-ECAE-0B9D-30B39B2178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0BC8EA80-1F0F-AD1E-A92C-5E86F1A4B5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1666666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F6ABC24E-6AC9-23C7-7965-0F97B6606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CEA5BF8A-7546-92F3-7E6E-519CCBCB71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A29C825A-B2C9-4F86-2FFE-B6CB0ACA8D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3062011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F6ABC24E-6AC9-23C7-7965-0F97B6606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CEA5BF8A-7546-92F3-7E6E-519CCBCB71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A29C825A-B2C9-4F86-2FFE-B6CB0ACA8D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24405697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Presentazione offerta da Mario Gabriele Carofano.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d431007ba2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d431007ba2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Dividiamo la discussione in queste 8 sezioni: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2424139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Per lo sviluppo di questo progetto, mi sono principalmente basato sui seguenti articoli accademici di riferimento: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4013897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7C1B1790-2F8E-B94B-3F20-795DA3293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50B5BF52-2BA1-9128-2152-C0A1DC108D5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D64BE893-51FD-2429-3EB5-4A1B0BBA51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dirty="0"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Note</a:t>
            </a:r>
          </a:p>
        </p:txBody>
      </p:sp>
    </p:spTree>
    <p:extLst>
      <p:ext uri="{BB962C8B-B14F-4D97-AF65-F5344CB8AC3E}">
        <p14:creationId xmlns:p14="http://schemas.microsoft.com/office/powerpoint/2010/main" val="3112616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B283ED44-D9B3-680A-7843-A58A80FB83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504A573E-73FA-51D3-C18F-53AE089CE4B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6D66DC28-ED23-013C-C7C0-E7E50B6023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2411198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13361460-A2DC-8C2F-C21E-D48BFDEF0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AE7B496A-69C1-D308-5637-2C32E1E22C6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14072739ea5_12_0:notes">
            <a:extLst>
              <a:ext uri="{FF2B5EF4-FFF2-40B4-BE49-F238E27FC236}">
                <a16:creationId xmlns:a16="http://schemas.microsoft.com/office/drawing/2014/main" id="{B3E3D78B-D49F-8D7C-4648-0D736FD5FD0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kumimoji="0" lang="it-IT" sz="1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F Pro Display" pitchFamily="2" charset="0"/>
                <a:ea typeface="SF Pro Display" pitchFamily="2" charset="0"/>
                <a:cs typeface="SF Pro Display" pitchFamily="2" charset="0"/>
                <a:sym typeface="Arial"/>
              </a:rPr>
              <a:t>Note.</a:t>
            </a:r>
          </a:p>
        </p:txBody>
      </p:sp>
    </p:spTree>
    <p:extLst>
      <p:ext uri="{BB962C8B-B14F-4D97-AF65-F5344CB8AC3E}">
        <p14:creationId xmlns:p14="http://schemas.microsoft.com/office/powerpoint/2010/main" val="32889994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1">
          <a:extLst>
            <a:ext uri="{FF2B5EF4-FFF2-40B4-BE49-F238E27FC236}">
              <a16:creationId xmlns:a16="http://schemas.microsoft.com/office/drawing/2014/main" id="{A8ECDCA5-9D76-79B1-F981-5CFB43D103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14072739ea5_12_0:notes">
            <a:extLst>
              <a:ext uri="{FF2B5EF4-FFF2-40B4-BE49-F238E27FC236}">
                <a16:creationId xmlns:a16="http://schemas.microsoft.com/office/drawing/2014/main" id="{70CC498F-A742-9399-F44C-352100629E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3" name="Google Shape;453;g14072739ea5_12_0:notes">
                <a:extLst>
                  <a:ext uri="{FF2B5EF4-FFF2-40B4-BE49-F238E27FC236}">
                    <a16:creationId xmlns:a16="http://schemas.microsoft.com/office/drawing/2014/main" id="{AE12821B-7658-DB7C-C496-7C1122508AAD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Note.</a:t>
                </a:r>
              </a:p>
            </p:txBody>
          </p:sp>
        </mc:Choice>
        <mc:Fallback xmlns="">
          <p:sp>
            <p:nvSpPr>
              <p:cNvPr id="453" name="Google Shape;453;g14072739ea5_12_0:notes">
                <a:extLst>
                  <a:ext uri="{FF2B5EF4-FFF2-40B4-BE49-F238E27FC236}">
                    <a16:creationId xmlns:a16="http://schemas.microsoft.com/office/drawing/2014/main" id="{AE12821B-7658-DB7C-C496-7C1122508AAD}"/>
                  </a:ext>
                </a:extLst>
              </p:cNvPr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685800" y="4343400"/>
                <a:ext cx="5486400" cy="4114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Per capire come sviluppare uno stimatore di posizione, rivediamo brevemente la dinamica del problema.</a:t>
                </a:r>
              </a:p>
              <a:p>
                <a:pPr marL="0" indent="0">
                  <a:buNone/>
                </a:pPr>
                <a:endParaRPr lang="it-IT" sz="1400" dirty="0">
                  <a:latin typeface="SF Pro Display" pitchFamily="2" charset="0"/>
                  <a:ea typeface="SF Pro Display" pitchFamily="2" charset="0"/>
                  <a:cs typeface="SF Pro Display" pitchFamily="2" charset="0"/>
                </a:endParaRPr>
              </a:p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Prendiamo come riferimento uno scenario bidimensionale con </a:t>
                </a:r>
                <a:r>
                  <a:rPr lang="it-IT" sz="1400" i="0" dirty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𝑁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dispositivi wireless (detti anchors) la cui posizione è descritta dalle coordinate </a:t>
                </a:r>
                <a:r>
                  <a:rPr lang="it-IT" sz="1400" b="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𝑎_𝑖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, ed un target la cui posizione da stimare è </a:t>
                </a:r>
                <a:r>
                  <a:rPr lang="it-IT" sz="1400" b="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𝑡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.</a:t>
                </a:r>
              </a:p>
              <a:p>
                <a:pPr marL="0" indent="0">
                  <a:buNone/>
                </a:pPr>
                <a:endParaRPr lang="it-IT" sz="1400" dirty="0">
                  <a:latin typeface="SF Pro Display" pitchFamily="2" charset="0"/>
                  <a:ea typeface="SF Pro Display" pitchFamily="2" charset="0"/>
                  <a:cs typeface="SF Pro Display" pitchFamily="2" charset="0"/>
                </a:endParaRPr>
              </a:p>
              <a:p>
                <a:pPr marL="0" indent="0">
                  <a:buNone/>
                </a:pP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La distanza </a:t>
                </a:r>
                <a:r>
                  <a:rPr lang="it-IT" sz="1400" b="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𝑑_𝑖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tra il target e l’</a:t>
                </a:r>
                <a:r>
                  <a:rPr lang="it-IT" sz="1400" i="0" dirty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-esima anchor può essere espressa tramite la formula della norma euclidea. Dato che la posizione del target </a:t>
                </a:r>
                <a:r>
                  <a:rPr lang="it-IT" sz="1400" i="0" dirty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𝑡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non è nota a priori, il valore </a:t>
                </a:r>
                <a:r>
                  <a:rPr lang="it-IT" sz="1400" i="0">
                    <a:latin typeface="Cambria Math" panose="02040503050406030204" pitchFamily="18" charset="0"/>
                    <a:ea typeface="SF Pro Display" pitchFamily="2" charset="0"/>
                    <a:cs typeface="SF Pro Display" pitchFamily="2" charset="0"/>
                  </a:rPr>
                  <a:t>𝑑_𝑖</a:t>
                </a:r>
                <a:r>
                  <a:rPr lang="it-IT" sz="1400" dirty="0">
                    <a:latin typeface="SF Pro Display" pitchFamily="2" charset="0"/>
                    <a:ea typeface="SF Pro Display" pitchFamily="2" charset="0"/>
                    <a:cs typeface="SF Pro Display" pitchFamily="2" charset="0"/>
                  </a:rPr>
                  <a:t> non può essere calcolato direttamente.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753696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156000"/>
            <a:ext cx="4160700" cy="238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600">
                <a:latin typeface="Outfit"/>
                <a:ea typeface="Outfit"/>
                <a:cs typeface="Outfit"/>
                <a:sym typeface="Outfi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225" y="3541600"/>
            <a:ext cx="4160700" cy="42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"/>
          </p:nvPr>
        </p:nvSpPr>
        <p:spPr>
          <a:xfrm>
            <a:off x="720000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2"/>
          </p:nvPr>
        </p:nvSpPr>
        <p:spPr>
          <a:xfrm>
            <a:off x="3419271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3"/>
          </p:nvPr>
        </p:nvSpPr>
        <p:spPr>
          <a:xfrm>
            <a:off x="720000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4"/>
          </p:nvPr>
        </p:nvSpPr>
        <p:spPr>
          <a:xfrm>
            <a:off x="3419271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5"/>
          </p:nvPr>
        </p:nvSpPr>
        <p:spPr>
          <a:xfrm>
            <a:off x="6118549" y="2178493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6"/>
          </p:nvPr>
        </p:nvSpPr>
        <p:spPr>
          <a:xfrm>
            <a:off x="6118549" y="3911675"/>
            <a:ext cx="2305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title" idx="7" hasCustomPrompt="1"/>
          </p:nvPr>
        </p:nvSpPr>
        <p:spPr>
          <a:xfrm>
            <a:off x="150540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>
            <a:spLocks noGrp="1"/>
          </p:cNvSpPr>
          <p:nvPr>
            <p:ph type="title" idx="8" hasCustomPrompt="1"/>
          </p:nvPr>
        </p:nvSpPr>
        <p:spPr>
          <a:xfrm>
            <a:off x="150540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 idx="9" hasCustomPrompt="1"/>
          </p:nvPr>
        </p:nvSpPr>
        <p:spPr>
          <a:xfrm>
            <a:off x="4204671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>
            <a:spLocks noGrp="1"/>
          </p:cNvSpPr>
          <p:nvPr>
            <p:ph type="title" idx="13" hasCustomPrompt="1"/>
          </p:nvPr>
        </p:nvSpPr>
        <p:spPr>
          <a:xfrm>
            <a:off x="4204671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>
            <a:spLocks noGrp="1"/>
          </p:cNvSpPr>
          <p:nvPr>
            <p:ph type="title" idx="14" hasCustomPrompt="1"/>
          </p:nvPr>
        </p:nvSpPr>
        <p:spPr>
          <a:xfrm>
            <a:off x="6903950" y="1206926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15" hasCustomPrompt="1"/>
          </p:nvPr>
        </p:nvSpPr>
        <p:spPr>
          <a:xfrm>
            <a:off x="6903950" y="2939527"/>
            <a:ext cx="7347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6"/>
          </p:nvPr>
        </p:nvSpPr>
        <p:spPr>
          <a:xfrm>
            <a:off x="720000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17"/>
          </p:nvPr>
        </p:nvSpPr>
        <p:spPr>
          <a:xfrm>
            <a:off x="3419271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18"/>
          </p:nvPr>
        </p:nvSpPr>
        <p:spPr>
          <a:xfrm>
            <a:off x="6118549" y="1801112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19"/>
          </p:nvPr>
        </p:nvSpPr>
        <p:spPr>
          <a:xfrm>
            <a:off x="720000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20"/>
          </p:nvPr>
        </p:nvSpPr>
        <p:spPr>
          <a:xfrm>
            <a:off x="3419271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21"/>
          </p:nvPr>
        </p:nvSpPr>
        <p:spPr>
          <a:xfrm>
            <a:off x="6118549" y="3533775"/>
            <a:ext cx="2305500" cy="4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DM Sans"/>
              <a:buNone/>
              <a:defRPr sz="2400" b="1"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 dirty="0"/>
          </a:p>
        </p:txBody>
      </p:sp>
      <p:sp>
        <p:nvSpPr>
          <p:cNvPr id="241" name="Google Shape;241;p25"/>
          <p:cNvSpPr txBox="1">
            <a:spLocks noGrp="1"/>
          </p:cNvSpPr>
          <p:nvPr>
            <p:ph type="subTitle" idx="1"/>
          </p:nvPr>
        </p:nvSpPr>
        <p:spPr>
          <a:xfrm>
            <a:off x="4646250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2"/>
          </p:nvPr>
        </p:nvSpPr>
        <p:spPr>
          <a:xfrm>
            <a:off x="1099338" y="1667625"/>
            <a:ext cx="3398400" cy="18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5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30"/>
          <p:cNvSpPr txBox="1">
            <a:spLocks noGrp="1"/>
          </p:cNvSpPr>
          <p:nvPr>
            <p:ph type="subTitle" idx="1"/>
          </p:nvPr>
        </p:nvSpPr>
        <p:spPr>
          <a:xfrm>
            <a:off x="713225" y="1841450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4" name="Google Shape;314;p31"/>
          <p:cNvGrpSpPr/>
          <p:nvPr/>
        </p:nvGrpSpPr>
        <p:grpSpPr>
          <a:xfrm>
            <a:off x="-247298" y="-446215"/>
            <a:ext cx="9638610" cy="6030088"/>
            <a:chOff x="-247298" y="-446215"/>
            <a:chExt cx="9638610" cy="6030088"/>
          </a:xfrm>
        </p:grpSpPr>
        <p:sp>
          <p:nvSpPr>
            <p:cNvPr id="315" name="Google Shape;315;p31"/>
            <p:cNvSpPr/>
            <p:nvPr/>
          </p:nvSpPr>
          <p:spPr>
            <a:xfrm>
              <a:off x="-125573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dk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1"/>
            <p:cNvSpPr/>
            <p:nvPr/>
          </p:nvSpPr>
          <p:spPr>
            <a:xfrm>
              <a:off x="-125583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1"/>
            <p:cNvSpPr/>
            <p:nvPr/>
          </p:nvSpPr>
          <p:spPr>
            <a:xfrm rot="10800000" flipH="1">
              <a:off x="-247298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1"/>
            <p:cNvSpPr/>
            <p:nvPr/>
          </p:nvSpPr>
          <p:spPr>
            <a:xfrm rot="10800000" flipH="1">
              <a:off x="346967" y="-44621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AFC7FF">
                <a:alpha val="2500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1"/>
            <p:cNvSpPr/>
            <p:nvPr/>
          </p:nvSpPr>
          <p:spPr>
            <a:xfrm rot="10800000">
              <a:off x="7958317" y="-428623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lt2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1"/>
            <p:cNvSpPr/>
            <p:nvPr/>
          </p:nvSpPr>
          <p:spPr>
            <a:xfrm rot="10800000">
              <a:off x="8552602" y="4960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1"/>
            <p:cNvSpPr/>
            <p:nvPr/>
          </p:nvSpPr>
          <p:spPr>
            <a:xfrm>
              <a:off x="8430777" y="41199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1"/>
            <p:cNvSpPr/>
            <p:nvPr/>
          </p:nvSpPr>
          <p:spPr>
            <a:xfrm>
              <a:off x="8430767" y="4615752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9FCBFD">
                <a:alpha val="4114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32"/>
          <p:cNvGrpSpPr/>
          <p:nvPr/>
        </p:nvGrpSpPr>
        <p:grpSpPr>
          <a:xfrm>
            <a:off x="-476796" y="2900252"/>
            <a:ext cx="10097585" cy="2865204"/>
            <a:chOff x="-476796" y="2900252"/>
            <a:chExt cx="10097585" cy="2865204"/>
          </a:xfrm>
        </p:grpSpPr>
        <p:grpSp>
          <p:nvGrpSpPr>
            <p:cNvPr id="325" name="Google Shape;325;p32"/>
            <p:cNvGrpSpPr/>
            <p:nvPr/>
          </p:nvGrpSpPr>
          <p:grpSpPr>
            <a:xfrm>
              <a:off x="-476796" y="2900252"/>
              <a:ext cx="10097585" cy="2865204"/>
              <a:chOff x="-476796" y="2900252"/>
              <a:chExt cx="10097585" cy="2865204"/>
            </a:xfrm>
          </p:grpSpPr>
          <p:sp>
            <p:nvSpPr>
              <p:cNvPr id="326" name="Google Shape;326;p32"/>
              <p:cNvSpPr/>
              <p:nvPr/>
            </p:nvSpPr>
            <p:spPr>
              <a:xfrm rot="10800000" flipH="1">
                <a:off x="-266661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32"/>
              <p:cNvSpPr/>
              <p:nvPr/>
            </p:nvSpPr>
            <p:spPr>
              <a:xfrm>
                <a:off x="-90736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dk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32"/>
              <p:cNvSpPr/>
              <p:nvPr/>
            </p:nvSpPr>
            <p:spPr>
              <a:xfrm>
                <a:off x="-476796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AFC7FF">
                  <a:alpha val="2500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32"/>
              <p:cNvSpPr/>
              <p:nvPr/>
            </p:nvSpPr>
            <p:spPr>
              <a:xfrm rot="10800000">
                <a:off x="8571944" y="2900252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lt2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32"/>
              <p:cNvSpPr/>
              <p:nvPr/>
            </p:nvSpPr>
            <p:spPr>
              <a:xfrm flipH="1">
                <a:off x="8396019" y="4425247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32"/>
              <p:cNvSpPr/>
              <p:nvPr/>
            </p:nvSpPr>
            <p:spPr>
              <a:xfrm flipH="1">
                <a:off x="8782079" y="3522814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9FCBFD">
                  <a:alpha val="4114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32"/>
              <p:cNvSpPr/>
              <p:nvPr/>
            </p:nvSpPr>
            <p:spPr>
              <a:xfrm rot="10800000">
                <a:off x="8009979" y="4797335"/>
                <a:ext cx="838710" cy="968121"/>
              </a:xfrm>
              <a:custGeom>
                <a:avLst/>
                <a:gdLst/>
                <a:ahLst/>
                <a:cxnLst/>
                <a:rect l="l" t="t" r="r" b="b"/>
                <a:pathLst>
                  <a:path w="181539" h="209550" extrusionOk="0">
                    <a:moveTo>
                      <a:pt x="90694" y="0"/>
                    </a:moveTo>
                    <a:lnTo>
                      <a:pt x="0" y="52388"/>
                    </a:lnTo>
                    <a:lnTo>
                      <a:pt x="0" y="157163"/>
                    </a:lnTo>
                    <a:lnTo>
                      <a:pt x="90694" y="209550"/>
                    </a:lnTo>
                    <a:lnTo>
                      <a:pt x="181539" y="157163"/>
                    </a:lnTo>
                    <a:lnTo>
                      <a:pt x="181539" y="52388"/>
                    </a:lnTo>
                    <a:lnTo>
                      <a:pt x="90694" y="0"/>
                    </a:lnTo>
                    <a:close/>
                  </a:path>
                </a:pathLst>
              </a:custGeom>
              <a:solidFill>
                <a:srgbClr val="68DAF8">
                  <a:alpha val="34180"/>
                </a:srgbClr>
              </a:solidFill>
              <a:ln w="19050" cap="flat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" name="Google Shape;333;p32"/>
            <p:cNvSpPr/>
            <p:nvPr/>
          </p:nvSpPr>
          <p:spPr>
            <a:xfrm rot="10800000" flipH="1">
              <a:off x="293867" y="4797335"/>
              <a:ext cx="838710" cy="968121"/>
            </a:xfrm>
            <a:custGeom>
              <a:avLst/>
              <a:gdLst/>
              <a:ahLst/>
              <a:cxnLst/>
              <a:rect l="l" t="t" r="r" b="b"/>
              <a:pathLst>
                <a:path w="181539" h="209550" extrusionOk="0">
                  <a:moveTo>
                    <a:pt x="90694" y="0"/>
                  </a:moveTo>
                  <a:lnTo>
                    <a:pt x="0" y="52388"/>
                  </a:lnTo>
                  <a:lnTo>
                    <a:pt x="0" y="157163"/>
                  </a:lnTo>
                  <a:lnTo>
                    <a:pt x="90694" y="209550"/>
                  </a:lnTo>
                  <a:lnTo>
                    <a:pt x="181539" y="157163"/>
                  </a:lnTo>
                  <a:lnTo>
                    <a:pt x="181539" y="52388"/>
                  </a:lnTo>
                  <a:lnTo>
                    <a:pt x="90694" y="0"/>
                  </a:lnTo>
                  <a:close/>
                </a:path>
              </a:pathLst>
            </a:custGeom>
            <a:solidFill>
              <a:srgbClr val="68DAF8">
                <a:alpha val="34180"/>
              </a:srgbClr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"/>
              <a:buNone/>
              <a:defRPr sz="3500" b="1">
                <a:solidFill>
                  <a:schemeClr val="dk1"/>
                </a:solidFill>
                <a:latin typeface="Outfit"/>
                <a:ea typeface="Outfit"/>
                <a:cs typeface="Outfit"/>
                <a:sym typeface="Outfi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Outfit Medium"/>
              <a:buNone/>
              <a:defRPr sz="3500">
                <a:solidFill>
                  <a:schemeClr val="dk1"/>
                </a:solidFill>
                <a:latin typeface="Outfit Medium"/>
                <a:ea typeface="Outfit Medium"/>
                <a:cs typeface="Outfit Medium"/>
                <a:sym typeface="Outfit Medium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●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○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Char char="■"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59" r:id="rId3"/>
    <p:sldLayoutId id="2147483671" r:id="rId4"/>
    <p:sldLayoutId id="2147483676" r:id="rId5"/>
    <p:sldLayoutId id="2147483677" r:id="rId6"/>
    <p:sldLayoutId id="2147483678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gcarofano/Shadow-Mappin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36"/>
          <p:cNvSpPr txBox="1">
            <a:spLocks noGrp="1"/>
          </p:cNvSpPr>
          <p:nvPr>
            <p:ph type="ctrTitle"/>
          </p:nvPr>
        </p:nvSpPr>
        <p:spPr>
          <a:xfrm>
            <a:off x="720000" y="1177083"/>
            <a:ext cx="4160700" cy="16004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chemeClr val="bg2">
                    <a:lumMod val="10000"/>
                  </a:schemeClr>
                </a:solidFill>
              </a:rPr>
              <a:t>Shadow mapping:</a:t>
            </a:r>
            <a:br>
              <a:rPr lang="it-IT" b="1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8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Casting </a:t>
            </a:r>
            <a:r>
              <a:rPr lang="it-IT" sz="2800" b="0" dirty="0" err="1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curved</a:t>
            </a:r>
            <a:r>
              <a:rPr lang="it-IT" sz="28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 </a:t>
            </a:r>
            <a:r>
              <a:rPr lang="it-IT" sz="2800" b="0" dirty="0" err="1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shadows</a:t>
            </a:r>
            <a:r>
              <a:rPr lang="it-IT" sz="28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 on </a:t>
            </a:r>
            <a:r>
              <a:rPr lang="it-IT" sz="2800" b="0" dirty="0" err="1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curved</a:t>
            </a:r>
            <a:r>
              <a:rPr lang="it-IT" sz="28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 </a:t>
            </a:r>
            <a:r>
              <a:rPr lang="it-IT" sz="2800" b="0" dirty="0" err="1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surfaces</a:t>
            </a:r>
            <a:endParaRPr sz="2800" b="0" dirty="0">
              <a:solidFill>
                <a:schemeClr val="bg2">
                  <a:lumMod val="10000"/>
                </a:schemeClr>
              </a:solidFill>
              <a:latin typeface="Outfit Medium" pitchFamily="2" charset="0"/>
            </a:endParaRPr>
          </a:p>
        </p:txBody>
      </p:sp>
      <p:sp>
        <p:nvSpPr>
          <p:cNvPr id="345" name="Google Shape;345;p36"/>
          <p:cNvSpPr txBox="1">
            <a:spLocks noGrp="1"/>
          </p:cNvSpPr>
          <p:nvPr>
            <p:ph type="subTitle" idx="1"/>
          </p:nvPr>
        </p:nvSpPr>
        <p:spPr>
          <a:xfrm>
            <a:off x="720000" y="2987345"/>
            <a:ext cx="4160700" cy="150653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i="1" dirty="0" err="1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Docente</a:t>
            </a:r>
            <a:r>
              <a:rPr lang="en" sz="12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10000"/>
                  </a:schemeClr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Diego Romano</a:t>
            </a:r>
          </a:p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i="1" dirty="0" err="1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Studente</a:t>
            </a:r>
            <a:r>
              <a:rPr lang="en" sz="12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:</a:t>
            </a:r>
          </a:p>
          <a:p>
            <a:pPr marL="0" indent="0"/>
            <a:r>
              <a:rPr lang="it-IT" dirty="0">
                <a:solidFill>
                  <a:schemeClr val="bg2">
                    <a:lumMod val="10000"/>
                  </a:schemeClr>
                </a:solidFill>
                <a:latin typeface="SF Pro Display Medium" pitchFamily="2" charset="0"/>
                <a:ea typeface="SF Pro Display Medium" pitchFamily="2" charset="0"/>
                <a:cs typeface="SF Pro Display Medium" pitchFamily="2" charset="0"/>
              </a:rPr>
              <a:t>Mario Gabriele Carofano</a:t>
            </a:r>
          </a:p>
          <a:p>
            <a:pPr marL="0" indent="0">
              <a:spcBef>
                <a:spcPts val="600"/>
              </a:spcBef>
            </a:pPr>
            <a:r>
              <a:rPr lang="it-IT" sz="12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Università degli Studi di Napoli "Federico II"</a:t>
            </a:r>
          </a:p>
        </p:txBody>
      </p:sp>
      <p:sp>
        <p:nvSpPr>
          <p:cNvPr id="348" name="Google Shape;348;p36"/>
          <p:cNvSpPr/>
          <p:nvPr/>
        </p:nvSpPr>
        <p:spPr>
          <a:xfrm rot="10800000" flipH="1">
            <a:off x="8492525" y="-19272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6"/>
          <p:cNvSpPr/>
          <p:nvPr/>
        </p:nvSpPr>
        <p:spPr>
          <a:xfrm>
            <a:off x="8551745" y="326783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6"/>
          <p:cNvSpPr/>
          <p:nvPr/>
        </p:nvSpPr>
        <p:spPr>
          <a:xfrm>
            <a:off x="6606686" y="25473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36"/>
          <p:cNvSpPr/>
          <p:nvPr/>
        </p:nvSpPr>
        <p:spPr>
          <a:xfrm>
            <a:off x="7103477" y="-1533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36"/>
          <p:cNvSpPr/>
          <p:nvPr/>
        </p:nvSpPr>
        <p:spPr>
          <a:xfrm>
            <a:off x="6684072" y="31846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36"/>
          <p:cNvSpPr/>
          <p:nvPr/>
        </p:nvSpPr>
        <p:spPr>
          <a:xfrm>
            <a:off x="6109895" y="119408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54" name="Google Shape;354;p36"/>
          <p:cNvSpPr/>
          <p:nvPr/>
        </p:nvSpPr>
        <p:spPr>
          <a:xfrm>
            <a:off x="6109895" y="69774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6"/>
          <p:cNvSpPr/>
          <p:nvPr/>
        </p:nvSpPr>
        <p:spPr>
          <a:xfrm>
            <a:off x="7587339" y="11940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6"/>
          <p:cNvSpPr/>
          <p:nvPr/>
        </p:nvSpPr>
        <p:spPr>
          <a:xfrm>
            <a:off x="5634170" y="-42862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6"/>
          <p:cNvSpPr/>
          <p:nvPr/>
        </p:nvSpPr>
        <p:spPr>
          <a:xfrm>
            <a:off x="7017892" y="207505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6"/>
          <p:cNvSpPr/>
          <p:nvPr/>
        </p:nvSpPr>
        <p:spPr>
          <a:xfrm>
            <a:off x="5193798" y="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6"/>
          <p:cNvSpPr/>
          <p:nvPr/>
        </p:nvSpPr>
        <p:spPr>
          <a:xfrm>
            <a:off x="8068891" y="162220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6"/>
          <p:cNvSpPr/>
          <p:nvPr/>
        </p:nvSpPr>
        <p:spPr>
          <a:xfrm rot="10800000" flipH="1">
            <a:off x="5115337" y="36559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6"/>
          <p:cNvSpPr/>
          <p:nvPr/>
        </p:nvSpPr>
        <p:spPr>
          <a:xfrm rot="10800000" flipH="1">
            <a:off x="6606680" y="39247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6"/>
          <p:cNvSpPr/>
          <p:nvPr/>
        </p:nvSpPr>
        <p:spPr>
          <a:xfrm rot="10800000" flipH="1">
            <a:off x="7178797" y="353334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6"/>
          <p:cNvSpPr/>
          <p:nvPr/>
        </p:nvSpPr>
        <p:spPr>
          <a:xfrm rot="10800000" flipH="1">
            <a:off x="6606686" y="4609409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5" name="Google Shape;365;p36"/>
          <p:cNvSpPr/>
          <p:nvPr/>
        </p:nvSpPr>
        <p:spPr>
          <a:xfrm rot="10800000" flipH="1">
            <a:off x="5526543" y="41283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6" name="Google Shape;366;p36"/>
          <p:cNvSpPr/>
          <p:nvPr/>
        </p:nvSpPr>
        <p:spPr>
          <a:xfrm>
            <a:off x="8117298" y="285223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7" name="Google Shape;367;p36"/>
          <p:cNvSpPr/>
          <p:nvPr/>
        </p:nvSpPr>
        <p:spPr>
          <a:xfrm>
            <a:off x="8172542" y="30360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" name="Google Shape;424;p39">
            <a:extLst>
              <a:ext uri="{FF2B5EF4-FFF2-40B4-BE49-F238E27FC236}">
                <a16:creationId xmlns:a16="http://schemas.microsoft.com/office/drawing/2014/main" id="{4DFD2505-E11B-FD87-D9D0-C1C5505574EA}"/>
              </a:ext>
            </a:extLst>
          </p:cNvPr>
          <p:cNvCxnSpPr/>
          <p:nvPr/>
        </p:nvCxnSpPr>
        <p:spPr>
          <a:xfrm>
            <a:off x="828313" y="828000"/>
            <a:ext cx="373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3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9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3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500"/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3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9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3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4" grpId="0"/>
      <p:bldP spid="345" grpId="0" uiExpand="1" build="p"/>
      <p:bldP spid="348" grpId="0" animBg="1"/>
      <p:bldP spid="349" grpId="0" animBg="1"/>
      <p:bldP spid="350" grpId="0" animBg="1"/>
      <p:bldP spid="351" grpId="0" animBg="1"/>
      <p:bldP spid="352" grpId="0" animBg="1"/>
      <p:bldP spid="353" grpId="0" animBg="1"/>
      <p:bldP spid="354" grpId="0" animBg="1"/>
      <p:bldP spid="355" grpId="0" animBg="1"/>
      <p:bldP spid="356" grpId="0" animBg="1"/>
      <p:bldP spid="357" grpId="0" animBg="1"/>
      <p:bldP spid="358" grpId="0" animBg="1"/>
      <p:bldP spid="359" grpId="0" animBg="1"/>
      <p:bldP spid="360" grpId="0" animBg="1"/>
      <p:bldP spid="361" grpId="0" animBg="1"/>
      <p:bldP spid="363" grpId="0" animBg="1"/>
      <p:bldP spid="364" grpId="0" animBg="1"/>
      <p:bldP spid="365" grpId="0" animBg="1"/>
      <p:bldP spid="366" grpId="0" animBg="1"/>
      <p:bldP spid="36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CD5A6E7F-D1F4-4E94-F1EF-EB10BF855E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C0E52648-3592-FF01-6E85-F2256EA363DB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C83A26A6-0749-8BBB-98F5-F15EF9DA6860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E328EA0F-E1D8-EF09-4FD0-A454A3FADBC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63836984-B509-2D47-5601-04509F574E6E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8F539078-4E50-D074-4796-3D625125A702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C465C768-19F0-B2DD-8660-3348AE8954E5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EC7251E1-43FC-4781-044F-CB86D03DB843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FB94A08-269D-3810-021D-A2DFA3969476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70127CD3-D4A4-4568-5865-427C01A053F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5">
            <a:extLst>
              <a:ext uri="{FF2B5EF4-FFF2-40B4-BE49-F238E27FC236}">
                <a16:creationId xmlns:a16="http://schemas.microsoft.com/office/drawing/2014/main" id="{6D4D900B-5E5C-424E-CED3-D9C17A14B56F}"/>
              </a:ext>
            </a:extLst>
          </p:cNvPr>
          <p:cNvGrpSpPr/>
          <p:nvPr/>
        </p:nvGrpSpPr>
        <p:grpSpPr>
          <a:xfrm>
            <a:off x="-180000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EDA8EC67-146D-3F64-D1DA-CE9E4875F414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B39E8087-602C-4899-59EE-9737387B850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Rettangolo con angoli arrotondati 7" hidden="1">
            <a:extLst>
              <a:ext uri="{FF2B5EF4-FFF2-40B4-BE49-F238E27FC236}">
                <a16:creationId xmlns:a16="http://schemas.microsoft.com/office/drawing/2014/main" id="{08C70D95-D94B-E8FA-174A-B9292B843712}"/>
              </a:ext>
            </a:extLst>
          </p:cNvPr>
          <p:cNvSpPr/>
          <p:nvPr/>
        </p:nvSpPr>
        <p:spPr>
          <a:xfrm>
            <a:off x="2160000" y="1259999"/>
            <a:ext cx="3227546" cy="1620000"/>
          </a:xfrm>
          <a:prstGeom prst="roundRect">
            <a:avLst>
              <a:gd name="adj" fmla="val 17072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it-IT" sz="3600" b="1" dirty="0">
                <a:solidFill>
                  <a:schemeClr val="bg2">
                    <a:lumMod val="10000"/>
                  </a:schemeClr>
                </a:solidFill>
                <a:latin typeface="SF Pro Display Black" pitchFamily="2" charset="0"/>
                <a:ea typeface="SF Pro Display Black" pitchFamily="2" charset="0"/>
                <a:cs typeface="SF Pro Display Black" pitchFamily="2" charset="0"/>
              </a:rPr>
              <a:t>OS_WLLS_I</a:t>
            </a:r>
          </a:p>
          <a:p>
            <a:pPr algn="ctr">
              <a:lnSpc>
                <a:spcPct val="150000"/>
              </a:lnSpc>
            </a:pPr>
            <a:r>
              <a:rPr lang="it-IT" sz="1700" i="1" dirty="0">
                <a:solidFill>
                  <a:srgbClr val="AFC7FF">
                    <a:lumMod val="10000"/>
                  </a:srgb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One Step</a:t>
            </a:r>
            <a:endParaRPr lang="it-IT" sz="3600" b="1" dirty="0">
              <a:solidFill>
                <a:schemeClr val="bg2">
                  <a:lumMod val="10000"/>
                </a:schemeClr>
              </a:solidFill>
              <a:latin typeface="SF Pro Display Black" pitchFamily="2" charset="0"/>
              <a:ea typeface="SF Pro Display Black" pitchFamily="2" charset="0"/>
              <a:cs typeface="SF Pro Display Black" pitchFamily="2" charset="0"/>
            </a:endParaRPr>
          </a:p>
        </p:txBody>
      </p:sp>
      <p:sp>
        <p:nvSpPr>
          <p:cNvPr id="9" name="Rettangolo con angoli arrotondati 8" hidden="1">
            <a:extLst>
              <a:ext uri="{FF2B5EF4-FFF2-40B4-BE49-F238E27FC236}">
                <a16:creationId xmlns:a16="http://schemas.microsoft.com/office/drawing/2014/main" id="{E1310517-EF80-4A59-EF36-019843A7C708}"/>
              </a:ext>
            </a:extLst>
          </p:cNvPr>
          <p:cNvSpPr/>
          <p:nvPr/>
        </p:nvSpPr>
        <p:spPr>
          <a:xfrm>
            <a:off x="2160000" y="3137350"/>
            <a:ext cx="3227546" cy="1620000"/>
          </a:xfrm>
          <a:prstGeom prst="roundRect">
            <a:avLst>
              <a:gd name="adj" fmla="val 17072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it-IT" sz="3600" b="1" dirty="0">
                <a:solidFill>
                  <a:schemeClr val="bg2">
                    <a:lumMod val="10000"/>
                  </a:schemeClr>
                </a:solidFill>
                <a:latin typeface="SF Pro Display Black" pitchFamily="2" charset="0"/>
                <a:ea typeface="SF Pro Display Black" pitchFamily="2" charset="0"/>
                <a:cs typeface="SF Pro Display Black" pitchFamily="2" charset="0"/>
              </a:rPr>
              <a:t>TS_WLLS_I</a:t>
            </a:r>
          </a:p>
          <a:p>
            <a:pPr algn="ctr">
              <a:lnSpc>
                <a:spcPct val="150000"/>
              </a:lnSpc>
            </a:pPr>
            <a:r>
              <a:rPr lang="it-IT" sz="1700" i="1" dirty="0">
                <a:solidFill>
                  <a:srgbClr val="AFC7FF">
                    <a:lumMod val="10000"/>
                  </a:srgb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Two Step</a:t>
            </a:r>
            <a:endParaRPr lang="it-IT" sz="3600" b="1" dirty="0">
              <a:solidFill>
                <a:schemeClr val="bg2">
                  <a:lumMod val="10000"/>
                </a:schemeClr>
              </a:solidFill>
              <a:latin typeface="SF Pro Display Black" pitchFamily="2" charset="0"/>
              <a:ea typeface="SF Pro Display Black" pitchFamily="2" charset="0"/>
              <a:cs typeface="SF Pro Display Black" pitchFamily="2" charset="0"/>
            </a:endParaRPr>
          </a:p>
        </p:txBody>
      </p:sp>
      <p:sp>
        <p:nvSpPr>
          <p:cNvPr id="12" name="!!titolo1">
            <a:extLst>
              <a:ext uri="{FF2B5EF4-FFF2-40B4-BE49-F238E27FC236}">
                <a16:creationId xmlns:a16="http://schemas.microsoft.com/office/drawing/2014/main" id="{F3C707F6-E5D6-0471-4296-D0CBBE537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Applicazione del depth test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Sottotitolo</a:t>
            </a:r>
          </a:p>
        </p:txBody>
      </p:sp>
      <p:sp>
        <p:nvSpPr>
          <p:cNvPr id="4" name="!!note6">
            <a:extLst>
              <a:ext uri="{FF2B5EF4-FFF2-40B4-BE49-F238E27FC236}">
                <a16:creationId xmlns:a16="http://schemas.microsoft.com/office/drawing/2014/main" id="{FA3A7908-F4CE-9470-C106-6A9089F34ED4}"/>
              </a:ext>
            </a:extLst>
          </p:cNvPr>
          <p:cNvSpPr txBox="1"/>
          <p:nvPr/>
        </p:nvSpPr>
        <p:spPr>
          <a:xfrm>
            <a:off x="3585680" y="1787703"/>
            <a:ext cx="41096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depth test - definizione, a cosa serve?, caratteristiche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disegno della scena finale con luci e ombre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codice </a:t>
            </a:r>
            <a:r>
              <a:rPr lang="it-IT" dirty="0" err="1"/>
              <a:t>openGL</a:t>
            </a:r>
            <a:r>
              <a:rPr lang="it-IT" dirty="0"/>
              <a:t> </a:t>
            </a:r>
            <a:r>
              <a:rPr lang="it-IT" dirty="0" err="1"/>
              <a:t>thirdstep</a:t>
            </a:r>
            <a:r>
              <a:rPr lang="it-IT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28845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F5AA9194-D027-80DC-7739-333E36E2C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D589678B-E24F-1B53-DFA3-A4EDF6708EA9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912FE0B2-3BAA-14F1-2A32-C7B1B0A96004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34C74719-A0F2-0700-78BB-D3BF63140B2C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419D966A-2FE0-AD7D-C0B7-21F06C13284C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0B7E427A-D3EA-9612-96F1-9ED03FF42541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9BE42E08-8311-4AEC-CB1F-BF7F8B915F2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6">
            <a:extLst>
              <a:ext uri="{FF2B5EF4-FFF2-40B4-BE49-F238E27FC236}">
                <a16:creationId xmlns:a16="http://schemas.microsoft.com/office/drawing/2014/main" id="{D679059F-1378-CB05-056B-3A8A192A98B6}"/>
              </a:ext>
            </a:extLst>
          </p:cNvPr>
          <p:cNvGrpSpPr/>
          <p:nvPr/>
        </p:nvGrpSpPr>
        <p:grpSpPr>
          <a:xfrm>
            <a:off x="-180000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2B3CE2A5-6922-3F34-E1F9-52436A9B168E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1C74E8A9-7786-0A04-AFFE-FDDA9033A9CC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11" name="!!titolo1">
            <a:extLst>
              <a:ext uri="{FF2B5EF4-FFF2-40B4-BE49-F238E27FC236}">
                <a16:creationId xmlns:a16="http://schemas.microsoft.com/office/drawing/2014/main" id="{0249FFA7-F22C-461B-D8E8-B4A7C1EA9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984855"/>
          </a:xfrm>
        </p:spPr>
        <p:txBody>
          <a:bodyPr anchor="t" anchorCtr="0">
            <a:spAutoFit/>
          </a:bodyPr>
          <a:lstStyle/>
          <a:p>
            <a:pPr algn="r"/>
            <a:r>
              <a:rPr lang="it-IT" sz="3200" dirty="0">
                <a:solidFill>
                  <a:schemeClr val="bg2">
                    <a:lumMod val="10000"/>
                  </a:schemeClr>
                </a:solidFill>
              </a:rPr>
              <a:t>Limitazioni dello spazio immagine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19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Sottotitolo</a:t>
            </a:r>
          </a:p>
        </p:txBody>
      </p:sp>
      <p:sp>
        <p:nvSpPr>
          <p:cNvPr id="4" name="!!note7">
            <a:extLst>
              <a:ext uri="{FF2B5EF4-FFF2-40B4-BE49-F238E27FC236}">
                <a16:creationId xmlns:a16="http://schemas.microsoft.com/office/drawing/2014/main" id="{9914C482-9F68-6B52-44DE-86A7F3EF222E}"/>
              </a:ext>
            </a:extLst>
          </p:cNvPr>
          <p:cNvSpPr txBox="1"/>
          <p:nvPr/>
        </p:nvSpPr>
        <p:spPr>
          <a:xfrm>
            <a:off x="3585680" y="1787703"/>
            <a:ext cx="410966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field of </a:t>
            </a:r>
            <a:r>
              <a:rPr lang="it-IT" dirty="0" err="1"/>
              <a:t>view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light source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dither</a:t>
            </a:r>
            <a:r>
              <a:rPr lang="it-IT" dirty="0"/>
              <a:t>, </a:t>
            </a:r>
            <a:r>
              <a:rPr lang="it-IT" dirty="0" err="1"/>
              <a:t>interpolation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geometric</a:t>
            </a:r>
            <a:r>
              <a:rPr lang="it-IT" dirty="0"/>
              <a:t> </a:t>
            </a:r>
            <a:r>
              <a:rPr lang="it-IT" dirty="0" err="1"/>
              <a:t>quantization</a:t>
            </a:r>
            <a:r>
              <a:rPr lang="it-IT" dirty="0"/>
              <a:t>, </a:t>
            </a:r>
            <a:r>
              <a:rPr lang="it-IT" dirty="0" err="1"/>
              <a:t>aliasing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self-</a:t>
            </a:r>
            <a:r>
              <a:rPr lang="it-IT" dirty="0" err="1"/>
              <a:t>shadowing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225553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0EADB7E0-4FD8-8A95-413B-9DAAFC532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27C82C63-DED3-630A-8C77-C131E3A94A2C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AA6DE557-814E-DCD8-01CA-4F018DFEFB6E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1C9086B6-33AE-B5D3-37D8-80F54D4A41BF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7">
            <a:extLst>
              <a:ext uri="{FF2B5EF4-FFF2-40B4-BE49-F238E27FC236}">
                <a16:creationId xmlns:a16="http://schemas.microsoft.com/office/drawing/2014/main" id="{040413D3-61C6-00D2-45DA-C1A42BF2E141}"/>
              </a:ext>
            </a:extLst>
          </p:cNvPr>
          <p:cNvGrpSpPr/>
          <p:nvPr/>
        </p:nvGrpSpPr>
        <p:grpSpPr>
          <a:xfrm>
            <a:off x="-180000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989E1580-8604-7D30-FBE1-77A6B9F95264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8E2AB690-F64F-9546-8757-00D7E15D34D3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131" name="Gruppo 130">
            <a:extLst>
              <a:ext uri="{FF2B5EF4-FFF2-40B4-BE49-F238E27FC236}">
                <a16:creationId xmlns:a16="http://schemas.microsoft.com/office/drawing/2014/main" id="{51484FB0-4935-CC7E-CF0C-3220DC42E96B}"/>
              </a:ext>
            </a:extLst>
          </p:cNvPr>
          <p:cNvGrpSpPr/>
          <p:nvPr/>
        </p:nvGrpSpPr>
        <p:grpSpPr>
          <a:xfrm>
            <a:off x="1919059" y="1267709"/>
            <a:ext cx="3210940" cy="1133169"/>
            <a:chOff x="1919059" y="1334664"/>
            <a:chExt cx="3210940" cy="1133169"/>
          </a:xfrm>
        </p:grpSpPr>
        <p:sp>
          <p:nvSpPr>
            <p:cNvPr id="12" name="CasellaDiTesto 11">
              <a:extLst>
                <a:ext uri="{FF2B5EF4-FFF2-40B4-BE49-F238E27FC236}">
                  <a16:creationId xmlns:a16="http://schemas.microsoft.com/office/drawing/2014/main" id="{B8DA6AC1-6DBC-4981-C0D5-046B995222E5}"/>
                </a:ext>
              </a:extLst>
            </p:cNvPr>
            <p:cNvSpPr txBox="1"/>
            <p:nvPr/>
          </p:nvSpPr>
          <p:spPr>
            <a:xfrm>
              <a:off x="1919059" y="1901011"/>
              <a:ext cx="3210940" cy="566822"/>
            </a:xfrm>
            <a:prstGeom prst="rect">
              <a:avLst/>
            </a:prstGeom>
            <a:noFill/>
          </p:spPr>
          <p:txBody>
            <a:bodyPr wrap="square" lIns="108000" tIns="0" rIns="108000" bIns="0" rtlCol="0" anchor="t" anchorCtr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t-IT" sz="1600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Conclusione 1</a:t>
              </a:r>
              <a:br>
                <a:rPr lang="it-IT" sz="1600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</a:br>
              <a:r>
                <a:rPr lang="it-IT" sz="1600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…</a:t>
              </a:r>
            </a:p>
          </p:txBody>
        </p:sp>
        <p:grpSp>
          <p:nvGrpSpPr>
            <p:cNvPr id="31" name="Gruppo 30">
              <a:extLst>
                <a:ext uri="{FF2B5EF4-FFF2-40B4-BE49-F238E27FC236}">
                  <a16:creationId xmlns:a16="http://schemas.microsoft.com/office/drawing/2014/main" id="{8854D288-3BCC-9C7D-BE4D-8A4953A1A03A}"/>
                </a:ext>
              </a:extLst>
            </p:cNvPr>
            <p:cNvGrpSpPr/>
            <p:nvPr/>
          </p:nvGrpSpPr>
          <p:grpSpPr>
            <a:xfrm>
              <a:off x="3328462" y="1334664"/>
              <a:ext cx="392133" cy="392132"/>
              <a:chOff x="4049132" y="1733569"/>
              <a:chExt cx="392133" cy="392132"/>
            </a:xfrm>
            <a:solidFill>
              <a:schemeClr val="bg2">
                <a:lumMod val="10000"/>
              </a:schemeClr>
            </a:solidFill>
          </p:grpSpPr>
          <p:sp>
            <p:nvSpPr>
              <p:cNvPr id="22" name="Google Shape;1153;p71">
                <a:extLst>
                  <a:ext uri="{FF2B5EF4-FFF2-40B4-BE49-F238E27FC236}">
                    <a16:creationId xmlns:a16="http://schemas.microsoft.com/office/drawing/2014/main" id="{03F79182-907D-BF22-615C-702BEFA850D2}"/>
                  </a:ext>
                </a:extLst>
              </p:cNvPr>
              <p:cNvSpPr/>
              <p:nvPr/>
            </p:nvSpPr>
            <p:spPr>
              <a:xfrm>
                <a:off x="4157567" y="1733569"/>
                <a:ext cx="283698" cy="284783"/>
              </a:xfrm>
              <a:custGeom>
                <a:avLst/>
                <a:gdLst/>
                <a:ahLst/>
                <a:cxnLst/>
                <a:rect l="l" t="t" r="r" b="b"/>
                <a:pathLst>
                  <a:path w="12553" h="12601" extrusionOk="0">
                    <a:moveTo>
                      <a:pt x="4362" y="1018"/>
                    </a:moveTo>
                    <a:lnTo>
                      <a:pt x="4653" y="1066"/>
                    </a:lnTo>
                    <a:lnTo>
                      <a:pt x="4992" y="1115"/>
                    </a:lnTo>
                    <a:lnTo>
                      <a:pt x="5332" y="1163"/>
                    </a:lnTo>
                    <a:lnTo>
                      <a:pt x="5622" y="1260"/>
                    </a:lnTo>
                    <a:lnTo>
                      <a:pt x="5913" y="1405"/>
                    </a:lnTo>
                    <a:lnTo>
                      <a:pt x="6204" y="1599"/>
                    </a:lnTo>
                    <a:lnTo>
                      <a:pt x="6495" y="1793"/>
                    </a:lnTo>
                    <a:lnTo>
                      <a:pt x="6737" y="2036"/>
                    </a:lnTo>
                    <a:lnTo>
                      <a:pt x="6979" y="2278"/>
                    </a:lnTo>
                    <a:lnTo>
                      <a:pt x="7173" y="2569"/>
                    </a:lnTo>
                    <a:lnTo>
                      <a:pt x="7319" y="2811"/>
                    </a:lnTo>
                    <a:lnTo>
                      <a:pt x="7464" y="3150"/>
                    </a:lnTo>
                    <a:lnTo>
                      <a:pt x="7561" y="3441"/>
                    </a:lnTo>
                    <a:lnTo>
                      <a:pt x="7658" y="3732"/>
                    </a:lnTo>
                    <a:lnTo>
                      <a:pt x="7706" y="4071"/>
                    </a:lnTo>
                    <a:lnTo>
                      <a:pt x="7706" y="4410"/>
                    </a:lnTo>
                    <a:lnTo>
                      <a:pt x="7706" y="4701"/>
                    </a:lnTo>
                    <a:lnTo>
                      <a:pt x="7658" y="5040"/>
                    </a:lnTo>
                    <a:lnTo>
                      <a:pt x="7561" y="5331"/>
                    </a:lnTo>
                    <a:lnTo>
                      <a:pt x="7464" y="5670"/>
                    </a:lnTo>
                    <a:lnTo>
                      <a:pt x="7319" y="5961"/>
                    </a:lnTo>
                    <a:lnTo>
                      <a:pt x="7173" y="6252"/>
                    </a:lnTo>
                    <a:lnTo>
                      <a:pt x="6979" y="6543"/>
                    </a:lnTo>
                    <a:lnTo>
                      <a:pt x="6737" y="6785"/>
                    </a:lnTo>
                    <a:lnTo>
                      <a:pt x="6495" y="7027"/>
                    </a:lnTo>
                    <a:lnTo>
                      <a:pt x="6204" y="7221"/>
                    </a:lnTo>
                    <a:lnTo>
                      <a:pt x="5913" y="7367"/>
                    </a:lnTo>
                    <a:lnTo>
                      <a:pt x="5622" y="7512"/>
                    </a:lnTo>
                    <a:lnTo>
                      <a:pt x="5332" y="7609"/>
                    </a:lnTo>
                    <a:lnTo>
                      <a:pt x="4992" y="7706"/>
                    </a:lnTo>
                    <a:lnTo>
                      <a:pt x="4653" y="7754"/>
                    </a:lnTo>
                    <a:lnTo>
                      <a:pt x="4023" y="7754"/>
                    </a:lnTo>
                    <a:lnTo>
                      <a:pt x="3732" y="7706"/>
                    </a:lnTo>
                    <a:lnTo>
                      <a:pt x="3393" y="7609"/>
                    </a:lnTo>
                    <a:lnTo>
                      <a:pt x="3102" y="7512"/>
                    </a:lnTo>
                    <a:lnTo>
                      <a:pt x="2811" y="7367"/>
                    </a:lnTo>
                    <a:lnTo>
                      <a:pt x="2521" y="7221"/>
                    </a:lnTo>
                    <a:lnTo>
                      <a:pt x="2230" y="7027"/>
                    </a:lnTo>
                    <a:lnTo>
                      <a:pt x="1988" y="6785"/>
                    </a:lnTo>
                    <a:lnTo>
                      <a:pt x="1745" y="6543"/>
                    </a:lnTo>
                    <a:lnTo>
                      <a:pt x="1551" y="6252"/>
                    </a:lnTo>
                    <a:lnTo>
                      <a:pt x="1357" y="5961"/>
                    </a:lnTo>
                    <a:lnTo>
                      <a:pt x="1261" y="5670"/>
                    </a:lnTo>
                    <a:lnTo>
                      <a:pt x="1115" y="5331"/>
                    </a:lnTo>
                    <a:lnTo>
                      <a:pt x="1067" y="5040"/>
                    </a:lnTo>
                    <a:lnTo>
                      <a:pt x="1018" y="4701"/>
                    </a:lnTo>
                    <a:lnTo>
                      <a:pt x="970" y="4410"/>
                    </a:lnTo>
                    <a:lnTo>
                      <a:pt x="1018" y="4071"/>
                    </a:lnTo>
                    <a:lnTo>
                      <a:pt x="1067" y="3732"/>
                    </a:lnTo>
                    <a:lnTo>
                      <a:pt x="1115" y="3441"/>
                    </a:lnTo>
                    <a:lnTo>
                      <a:pt x="1261" y="3150"/>
                    </a:lnTo>
                    <a:lnTo>
                      <a:pt x="1357" y="2811"/>
                    </a:lnTo>
                    <a:lnTo>
                      <a:pt x="1551" y="2569"/>
                    </a:lnTo>
                    <a:lnTo>
                      <a:pt x="1745" y="2278"/>
                    </a:lnTo>
                    <a:lnTo>
                      <a:pt x="1988" y="2036"/>
                    </a:lnTo>
                    <a:lnTo>
                      <a:pt x="2230" y="1793"/>
                    </a:lnTo>
                    <a:lnTo>
                      <a:pt x="2521" y="1599"/>
                    </a:lnTo>
                    <a:lnTo>
                      <a:pt x="2811" y="1405"/>
                    </a:lnTo>
                    <a:lnTo>
                      <a:pt x="3102" y="1260"/>
                    </a:lnTo>
                    <a:lnTo>
                      <a:pt x="3393" y="1163"/>
                    </a:lnTo>
                    <a:lnTo>
                      <a:pt x="3732" y="1115"/>
                    </a:lnTo>
                    <a:lnTo>
                      <a:pt x="4023" y="1066"/>
                    </a:lnTo>
                    <a:lnTo>
                      <a:pt x="4362" y="1018"/>
                    </a:lnTo>
                    <a:close/>
                    <a:moveTo>
                      <a:pt x="7803" y="7124"/>
                    </a:moveTo>
                    <a:lnTo>
                      <a:pt x="11390" y="10711"/>
                    </a:lnTo>
                    <a:lnTo>
                      <a:pt x="11487" y="10856"/>
                    </a:lnTo>
                    <a:lnTo>
                      <a:pt x="11535" y="11050"/>
                    </a:lnTo>
                    <a:lnTo>
                      <a:pt x="11487" y="11244"/>
                    </a:lnTo>
                    <a:lnTo>
                      <a:pt x="11390" y="11438"/>
                    </a:lnTo>
                    <a:lnTo>
                      <a:pt x="11196" y="11535"/>
                    </a:lnTo>
                    <a:lnTo>
                      <a:pt x="11002" y="11583"/>
                    </a:lnTo>
                    <a:lnTo>
                      <a:pt x="10808" y="11535"/>
                    </a:lnTo>
                    <a:lnTo>
                      <a:pt x="10663" y="11438"/>
                    </a:lnTo>
                    <a:lnTo>
                      <a:pt x="7076" y="7851"/>
                    </a:lnTo>
                    <a:lnTo>
                      <a:pt x="7464" y="7512"/>
                    </a:lnTo>
                    <a:lnTo>
                      <a:pt x="7803" y="7124"/>
                    </a:lnTo>
                    <a:close/>
                    <a:moveTo>
                      <a:pt x="4362" y="0"/>
                    </a:moveTo>
                    <a:lnTo>
                      <a:pt x="3926" y="48"/>
                    </a:lnTo>
                    <a:lnTo>
                      <a:pt x="3538" y="97"/>
                    </a:lnTo>
                    <a:lnTo>
                      <a:pt x="3102" y="194"/>
                    </a:lnTo>
                    <a:lnTo>
                      <a:pt x="2714" y="339"/>
                    </a:lnTo>
                    <a:lnTo>
                      <a:pt x="2327" y="533"/>
                    </a:lnTo>
                    <a:lnTo>
                      <a:pt x="1939" y="727"/>
                    </a:lnTo>
                    <a:lnTo>
                      <a:pt x="1600" y="1018"/>
                    </a:lnTo>
                    <a:lnTo>
                      <a:pt x="1261" y="1309"/>
                    </a:lnTo>
                    <a:lnTo>
                      <a:pt x="970" y="1648"/>
                    </a:lnTo>
                    <a:lnTo>
                      <a:pt x="679" y="1987"/>
                    </a:lnTo>
                    <a:lnTo>
                      <a:pt x="485" y="2375"/>
                    </a:lnTo>
                    <a:lnTo>
                      <a:pt x="291" y="2762"/>
                    </a:lnTo>
                    <a:lnTo>
                      <a:pt x="146" y="3150"/>
                    </a:lnTo>
                    <a:lnTo>
                      <a:pt x="49" y="3538"/>
                    </a:lnTo>
                    <a:lnTo>
                      <a:pt x="0" y="3974"/>
                    </a:lnTo>
                    <a:lnTo>
                      <a:pt x="0" y="4410"/>
                    </a:lnTo>
                    <a:lnTo>
                      <a:pt x="0" y="4798"/>
                    </a:lnTo>
                    <a:lnTo>
                      <a:pt x="49" y="5234"/>
                    </a:lnTo>
                    <a:lnTo>
                      <a:pt x="146" y="5622"/>
                    </a:lnTo>
                    <a:lnTo>
                      <a:pt x="291" y="6058"/>
                    </a:lnTo>
                    <a:lnTo>
                      <a:pt x="485" y="6446"/>
                    </a:lnTo>
                    <a:lnTo>
                      <a:pt x="679" y="6785"/>
                    </a:lnTo>
                    <a:lnTo>
                      <a:pt x="970" y="7173"/>
                    </a:lnTo>
                    <a:lnTo>
                      <a:pt x="1261" y="7512"/>
                    </a:lnTo>
                    <a:lnTo>
                      <a:pt x="1600" y="7803"/>
                    </a:lnTo>
                    <a:lnTo>
                      <a:pt x="1939" y="8045"/>
                    </a:lnTo>
                    <a:lnTo>
                      <a:pt x="2327" y="8287"/>
                    </a:lnTo>
                    <a:lnTo>
                      <a:pt x="2714" y="8433"/>
                    </a:lnTo>
                    <a:lnTo>
                      <a:pt x="3102" y="8578"/>
                    </a:lnTo>
                    <a:lnTo>
                      <a:pt x="3538" y="8675"/>
                    </a:lnTo>
                    <a:lnTo>
                      <a:pt x="3926" y="8772"/>
                    </a:lnTo>
                    <a:lnTo>
                      <a:pt x="4798" y="8772"/>
                    </a:lnTo>
                    <a:lnTo>
                      <a:pt x="5283" y="8675"/>
                    </a:lnTo>
                    <a:lnTo>
                      <a:pt x="5719" y="8530"/>
                    </a:lnTo>
                    <a:lnTo>
                      <a:pt x="6156" y="8384"/>
                    </a:lnTo>
                    <a:lnTo>
                      <a:pt x="9936" y="12116"/>
                    </a:lnTo>
                    <a:lnTo>
                      <a:pt x="10178" y="12310"/>
                    </a:lnTo>
                    <a:lnTo>
                      <a:pt x="10420" y="12455"/>
                    </a:lnTo>
                    <a:lnTo>
                      <a:pt x="10711" y="12552"/>
                    </a:lnTo>
                    <a:lnTo>
                      <a:pt x="11002" y="12601"/>
                    </a:lnTo>
                    <a:lnTo>
                      <a:pt x="11293" y="12552"/>
                    </a:lnTo>
                    <a:lnTo>
                      <a:pt x="11584" y="12455"/>
                    </a:lnTo>
                    <a:lnTo>
                      <a:pt x="11874" y="12310"/>
                    </a:lnTo>
                    <a:lnTo>
                      <a:pt x="12068" y="12116"/>
                    </a:lnTo>
                    <a:lnTo>
                      <a:pt x="12262" y="11874"/>
                    </a:lnTo>
                    <a:lnTo>
                      <a:pt x="12408" y="11632"/>
                    </a:lnTo>
                    <a:lnTo>
                      <a:pt x="12504" y="11341"/>
                    </a:lnTo>
                    <a:lnTo>
                      <a:pt x="12553" y="11050"/>
                    </a:lnTo>
                    <a:lnTo>
                      <a:pt x="12504" y="10759"/>
                    </a:lnTo>
                    <a:lnTo>
                      <a:pt x="12408" y="10468"/>
                    </a:lnTo>
                    <a:lnTo>
                      <a:pt x="12262" y="10226"/>
                    </a:lnTo>
                    <a:lnTo>
                      <a:pt x="12068" y="9984"/>
                    </a:lnTo>
                    <a:lnTo>
                      <a:pt x="8336" y="6203"/>
                    </a:lnTo>
                    <a:lnTo>
                      <a:pt x="8579" y="5622"/>
                    </a:lnTo>
                    <a:lnTo>
                      <a:pt x="8676" y="4943"/>
                    </a:lnTo>
                    <a:lnTo>
                      <a:pt x="8724" y="4313"/>
                    </a:lnTo>
                    <a:lnTo>
                      <a:pt x="8676" y="3635"/>
                    </a:lnTo>
                    <a:lnTo>
                      <a:pt x="8530" y="3005"/>
                    </a:lnTo>
                    <a:lnTo>
                      <a:pt x="8240" y="2423"/>
                    </a:lnTo>
                    <a:lnTo>
                      <a:pt x="7900" y="1842"/>
                    </a:lnTo>
                    <a:lnTo>
                      <a:pt x="7464" y="1309"/>
                    </a:lnTo>
                    <a:lnTo>
                      <a:pt x="7125" y="1018"/>
                    </a:lnTo>
                    <a:lnTo>
                      <a:pt x="6786" y="727"/>
                    </a:lnTo>
                    <a:lnTo>
                      <a:pt x="6398" y="533"/>
                    </a:lnTo>
                    <a:lnTo>
                      <a:pt x="6010" y="339"/>
                    </a:lnTo>
                    <a:lnTo>
                      <a:pt x="5622" y="194"/>
                    </a:lnTo>
                    <a:lnTo>
                      <a:pt x="5186" y="97"/>
                    </a:lnTo>
                    <a:lnTo>
                      <a:pt x="4750" y="48"/>
                    </a:lnTo>
                    <a:lnTo>
                      <a:pt x="436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1154;p71">
                <a:extLst>
                  <a:ext uri="{FF2B5EF4-FFF2-40B4-BE49-F238E27FC236}">
                    <a16:creationId xmlns:a16="http://schemas.microsoft.com/office/drawing/2014/main" id="{9CF5A5D4-E8E6-4153-DDFD-52D30019E587}"/>
                  </a:ext>
                </a:extLst>
              </p:cNvPr>
              <p:cNvSpPr/>
              <p:nvPr/>
            </p:nvSpPr>
            <p:spPr>
              <a:xfrm>
                <a:off x="4049132" y="1895656"/>
                <a:ext cx="297936" cy="230045"/>
              </a:xfrm>
              <a:custGeom>
                <a:avLst/>
                <a:gdLst/>
                <a:ahLst/>
                <a:cxnLst/>
                <a:rect l="l" t="t" r="r" b="b"/>
                <a:pathLst>
                  <a:path w="13183" h="10179" extrusionOk="0">
                    <a:moveTo>
                      <a:pt x="3054" y="1019"/>
                    </a:moveTo>
                    <a:lnTo>
                      <a:pt x="3054" y="9161"/>
                    </a:lnTo>
                    <a:lnTo>
                      <a:pt x="2036" y="9161"/>
                    </a:lnTo>
                    <a:lnTo>
                      <a:pt x="2036" y="1019"/>
                    </a:lnTo>
                    <a:close/>
                    <a:moveTo>
                      <a:pt x="7125" y="3442"/>
                    </a:moveTo>
                    <a:lnTo>
                      <a:pt x="7125" y="9161"/>
                    </a:lnTo>
                    <a:lnTo>
                      <a:pt x="6107" y="9161"/>
                    </a:lnTo>
                    <a:lnTo>
                      <a:pt x="6107" y="3442"/>
                    </a:lnTo>
                    <a:close/>
                    <a:moveTo>
                      <a:pt x="11147" y="4556"/>
                    </a:moveTo>
                    <a:lnTo>
                      <a:pt x="11147" y="9161"/>
                    </a:lnTo>
                    <a:lnTo>
                      <a:pt x="10178" y="9161"/>
                    </a:lnTo>
                    <a:lnTo>
                      <a:pt x="10178" y="4556"/>
                    </a:lnTo>
                    <a:close/>
                    <a:moveTo>
                      <a:pt x="1503" y="1"/>
                    </a:moveTo>
                    <a:lnTo>
                      <a:pt x="1309" y="49"/>
                    </a:lnTo>
                    <a:lnTo>
                      <a:pt x="1164" y="146"/>
                    </a:lnTo>
                    <a:lnTo>
                      <a:pt x="1067" y="292"/>
                    </a:lnTo>
                    <a:lnTo>
                      <a:pt x="1018" y="485"/>
                    </a:lnTo>
                    <a:lnTo>
                      <a:pt x="1018" y="9161"/>
                    </a:lnTo>
                    <a:lnTo>
                      <a:pt x="485" y="9161"/>
                    </a:lnTo>
                    <a:lnTo>
                      <a:pt x="291" y="9209"/>
                    </a:lnTo>
                    <a:lnTo>
                      <a:pt x="146" y="9306"/>
                    </a:lnTo>
                    <a:lnTo>
                      <a:pt x="49" y="9500"/>
                    </a:lnTo>
                    <a:lnTo>
                      <a:pt x="0" y="9694"/>
                    </a:lnTo>
                    <a:lnTo>
                      <a:pt x="49" y="9888"/>
                    </a:lnTo>
                    <a:lnTo>
                      <a:pt x="146" y="10033"/>
                    </a:lnTo>
                    <a:lnTo>
                      <a:pt x="291" y="10130"/>
                    </a:lnTo>
                    <a:lnTo>
                      <a:pt x="485" y="10178"/>
                    </a:lnTo>
                    <a:lnTo>
                      <a:pt x="12698" y="10178"/>
                    </a:lnTo>
                    <a:lnTo>
                      <a:pt x="12892" y="10130"/>
                    </a:lnTo>
                    <a:lnTo>
                      <a:pt x="13038" y="10033"/>
                    </a:lnTo>
                    <a:lnTo>
                      <a:pt x="13183" y="9888"/>
                    </a:lnTo>
                    <a:lnTo>
                      <a:pt x="13183" y="9694"/>
                    </a:lnTo>
                    <a:lnTo>
                      <a:pt x="13183" y="9500"/>
                    </a:lnTo>
                    <a:lnTo>
                      <a:pt x="13038" y="9306"/>
                    </a:lnTo>
                    <a:lnTo>
                      <a:pt x="12892" y="9209"/>
                    </a:lnTo>
                    <a:lnTo>
                      <a:pt x="12698" y="9161"/>
                    </a:lnTo>
                    <a:lnTo>
                      <a:pt x="12165" y="9161"/>
                    </a:lnTo>
                    <a:lnTo>
                      <a:pt x="12165" y="4072"/>
                    </a:lnTo>
                    <a:lnTo>
                      <a:pt x="12165" y="3878"/>
                    </a:lnTo>
                    <a:lnTo>
                      <a:pt x="12020" y="3684"/>
                    </a:lnTo>
                    <a:lnTo>
                      <a:pt x="11874" y="3587"/>
                    </a:lnTo>
                    <a:lnTo>
                      <a:pt x="11680" y="3539"/>
                    </a:lnTo>
                    <a:lnTo>
                      <a:pt x="9645" y="3539"/>
                    </a:lnTo>
                    <a:lnTo>
                      <a:pt x="9451" y="3587"/>
                    </a:lnTo>
                    <a:lnTo>
                      <a:pt x="9306" y="3684"/>
                    </a:lnTo>
                    <a:lnTo>
                      <a:pt x="9160" y="3878"/>
                    </a:lnTo>
                    <a:lnTo>
                      <a:pt x="9160" y="4072"/>
                    </a:lnTo>
                    <a:lnTo>
                      <a:pt x="9160" y="9161"/>
                    </a:lnTo>
                    <a:lnTo>
                      <a:pt x="8143" y="9161"/>
                    </a:lnTo>
                    <a:lnTo>
                      <a:pt x="8143" y="2909"/>
                    </a:lnTo>
                    <a:lnTo>
                      <a:pt x="8094" y="2715"/>
                    </a:lnTo>
                    <a:lnTo>
                      <a:pt x="7997" y="2569"/>
                    </a:lnTo>
                    <a:lnTo>
                      <a:pt x="7803" y="2472"/>
                    </a:lnTo>
                    <a:lnTo>
                      <a:pt x="7609" y="2424"/>
                    </a:lnTo>
                    <a:lnTo>
                      <a:pt x="5574" y="2424"/>
                    </a:lnTo>
                    <a:lnTo>
                      <a:pt x="5380" y="2472"/>
                    </a:lnTo>
                    <a:lnTo>
                      <a:pt x="5235" y="2569"/>
                    </a:lnTo>
                    <a:lnTo>
                      <a:pt x="5138" y="2715"/>
                    </a:lnTo>
                    <a:lnTo>
                      <a:pt x="5089" y="2909"/>
                    </a:lnTo>
                    <a:lnTo>
                      <a:pt x="5089" y="9161"/>
                    </a:lnTo>
                    <a:lnTo>
                      <a:pt x="4071" y="9161"/>
                    </a:lnTo>
                    <a:lnTo>
                      <a:pt x="4071" y="485"/>
                    </a:lnTo>
                    <a:lnTo>
                      <a:pt x="4023" y="292"/>
                    </a:lnTo>
                    <a:lnTo>
                      <a:pt x="3926" y="146"/>
                    </a:lnTo>
                    <a:lnTo>
                      <a:pt x="3732" y="49"/>
                    </a:lnTo>
                    <a:lnTo>
                      <a:pt x="3538" y="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155;p71">
                <a:extLst>
                  <a:ext uri="{FF2B5EF4-FFF2-40B4-BE49-F238E27FC236}">
                    <a16:creationId xmlns:a16="http://schemas.microsoft.com/office/drawing/2014/main" id="{AC95B9D3-37B8-6AF8-E601-51ACB4AEDCD7}"/>
                  </a:ext>
                </a:extLst>
              </p:cNvPr>
              <p:cNvSpPr/>
              <p:nvPr/>
            </p:nvSpPr>
            <p:spPr>
              <a:xfrm>
                <a:off x="4200281" y="1821189"/>
                <a:ext cx="23029" cy="23007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1018" extrusionOk="0">
                    <a:moveTo>
                      <a:pt x="534" y="0"/>
                    </a:moveTo>
                    <a:lnTo>
                      <a:pt x="340" y="49"/>
                    </a:lnTo>
                    <a:lnTo>
                      <a:pt x="146" y="146"/>
                    </a:lnTo>
                    <a:lnTo>
                      <a:pt x="49" y="291"/>
                    </a:lnTo>
                    <a:lnTo>
                      <a:pt x="1" y="485"/>
                    </a:lnTo>
                    <a:lnTo>
                      <a:pt x="49" y="727"/>
                    </a:lnTo>
                    <a:lnTo>
                      <a:pt x="146" y="873"/>
                    </a:lnTo>
                    <a:lnTo>
                      <a:pt x="340" y="969"/>
                    </a:lnTo>
                    <a:lnTo>
                      <a:pt x="534" y="1018"/>
                    </a:lnTo>
                    <a:lnTo>
                      <a:pt x="728" y="969"/>
                    </a:lnTo>
                    <a:lnTo>
                      <a:pt x="873" y="873"/>
                    </a:lnTo>
                    <a:lnTo>
                      <a:pt x="970" y="727"/>
                    </a:lnTo>
                    <a:lnTo>
                      <a:pt x="1018" y="485"/>
                    </a:lnTo>
                    <a:lnTo>
                      <a:pt x="970" y="291"/>
                    </a:lnTo>
                    <a:lnTo>
                      <a:pt x="873" y="146"/>
                    </a:lnTo>
                    <a:lnTo>
                      <a:pt x="728" y="49"/>
                    </a:lnTo>
                    <a:lnTo>
                      <a:pt x="534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156;p71">
                <a:extLst>
                  <a:ext uri="{FF2B5EF4-FFF2-40B4-BE49-F238E27FC236}">
                    <a16:creationId xmlns:a16="http://schemas.microsoft.com/office/drawing/2014/main" id="{931743B0-BB8F-2C29-AD95-BEE9D1FB5CDC}"/>
                  </a:ext>
                </a:extLst>
              </p:cNvPr>
              <p:cNvSpPr/>
              <p:nvPr/>
            </p:nvSpPr>
            <p:spPr>
              <a:xfrm>
                <a:off x="4244102" y="1821189"/>
                <a:ext cx="23007" cy="23007"/>
              </a:xfrm>
              <a:custGeom>
                <a:avLst/>
                <a:gdLst/>
                <a:ahLst/>
                <a:cxnLst/>
                <a:rect l="l" t="t" r="r" b="b"/>
                <a:pathLst>
                  <a:path w="1018" h="1018" extrusionOk="0">
                    <a:moveTo>
                      <a:pt x="533" y="0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49" y="291"/>
                    </a:lnTo>
                    <a:lnTo>
                      <a:pt x="0" y="485"/>
                    </a:lnTo>
                    <a:lnTo>
                      <a:pt x="49" y="727"/>
                    </a:lnTo>
                    <a:lnTo>
                      <a:pt x="146" y="873"/>
                    </a:lnTo>
                    <a:lnTo>
                      <a:pt x="291" y="969"/>
                    </a:lnTo>
                    <a:lnTo>
                      <a:pt x="533" y="1018"/>
                    </a:lnTo>
                    <a:lnTo>
                      <a:pt x="727" y="969"/>
                    </a:lnTo>
                    <a:lnTo>
                      <a:pt x="873" y="873"/>
                    </a:lnTo>
                    <a:lnTo>
                      <a:pt x="969" y="727"/>
                    </a:lnTo>
                    <a:lnTo>
                      <a:pt x="1018" y="485"/>
                    </a:lnTo>
                    <a:lnTo>
                      <a:pt x="969" y="291"/>
                    </a:lnTo>
                    <a:lnTo>
                      <a:pt x="873" y="146"/>
                    </a:lnTo>
                    <a:lnTo>
                      <a:pt x="727" y="49"/>
                    </a:lnTo>
                    <a:lnTo>
                      <a:pt x="53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157;p71">
                <a:extLst>
                  <a:ext uri="{FF2B5EF4-FFF2-40B4-BE49-F238E27FC236}">
                    <a16:creationId xmlns:a16="http://schemas.microsoft.com/office/drawing/2014/main" id="{CFB820CF-A026-C426-1969-051D36B74C7D}"/>
                  </a:ext>
                </a:extLst>
              </p:cNvPr>
              <p:cNvSpPr/>
              <p:nvPr/>
            </p:nvSpPr>
            <p:spPr>
              <a:xfrm>
                <a:off x="4289008" y="1821189"/>
                <a:ext cx="23029" cy="23007"/>
              </a:xfrm>
              <a:custGeom>
                <a:avLst/>
                <a:gdLst/>
                <a:ahLst/>
                <a:cxnLst/>
                <a:rect l="l" t="t" r="r" b="b"/>
                <a:pathLst>
                  <a:path w="1019" h="1018" extrusionOk="0">
                    <a:moveTo>
                      <a:pt x="485" y="0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0" y="291"/>
                    </a:lnTo>
                    <a:lnTo>
                      <a:pt x="0" y="485"/>
                    </a:lnTo>
                    <a:lnTo>
                      <a:pt x="0" y="727"/>
                    </a:lnTo>
                    <a:lnTo>
                      <a:pt x="146" y="873"/>
                    </a:lnTo>
                    <a:lnTo>
                      <a:pt x="291" y="969"/>
                    </a:lnTo>
                    <a:lnTo>
                      <a:pt x="485" y="1018"/>
                    </a:lnTo>
                    <a:lnTo>
                      <a:pt x="679" y="969"/>
                    </a:lnTo>
                    <a:lnTo>
                      <a:pt x="873" y="873"/>
                    </a:lnTo>
                    <a:lnTo>
                      <a:pt x="970" y="727"/>
                    </a:lnTo>
                    <a:lnTo>
                      <a:pt x="1018" y="485"/>
                    </a:lnTo>
                    <a:lnTo>
                      <a:pt x="970" y="291"/>
                    </a:lnTo>
                    <a:lnTo>
                      <a:pt x="873" y="146"/>
                    </a:lnTo>
                    <a:lnTo>
                      <a:pt x="679" y="49"/>
                    </a:lnTo>
                    <a:lnTo>
                      <a:pt x="48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099C3891-CD15-3896-A104-E6B09B8F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723245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Conclusioni</a:t>
            </a:r>
            <a:endParaRPr lang="it-IT" sz="2000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4" name="!!note8">
            <a:extLst>
              <a:ext uri="{FF2B5EF4-FFF2-40B4-BE49-F238E27FC236}">
                <a16:creationId xmlns:a16="http://schemas.microsoft.com/office/drawing/2014/main" id="{6B4B7F26-1C52-4B3C-3ADC-6C218FC55201}"/>
              </a:ext>
            </a:extLst>
          </p:cNvPr>
          <p:cNvSpPr txBox="1"/>
          <p:nvPr/>
        </p:nvSpPr>
        <p:spPr>
          <a:xfrm>
            <a:off x="3585680" y="3385689"/>
            <a:ext cx="410966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prestazioni finali (rendering e risoluzione)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tempi di esecuzione con e senza ombra (quanto pesa </a:t>
            </a:r>
            <a:r>
              <a:rPr lang="it-IT" dirty="0" err="1"/>
              <a:t>computazionalmente</a:t>
            </a:r>
            <a:r>
              <a:rPr lang="it-IT" dirty="0"/>
              <a:t> nel concreto)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esecuzione video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funziona anche per superfici curve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altro dal paper…</a:t>
            </a:r>
          </a:p>
        </p:txBody>
      </p:sp>
    </p:spTree>
    <p:extLst>
      <p:ext uri="{BB962C8B-B14F-4D97-AF65-F5344CB8AC3E}">
        <p14:creationId xmlns:p14="http://schemas.microsoft.com/office/powerpoint/2010/main" val="36504809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1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0EADB7E0-4FD8-8A95-413B-9DAAFC5325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27C82C63-DED3-630A-8C77-C131E3A94A2C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AA6DE557-814E-DCD8-01CA-4F018DFEFB6E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1C9086B6-33AE-B5D3-37D8-80F54D4A41BF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7">
            <a:extLst>
              <a:ext uri="{FF2B5EF4-FFF2-40B4-BE49-F238E27FC236}">
                <a16:creationId xmlns:a16="http://schemas.microsoft.com/office/drawing/2014/main" id="{040413D3-61C6-00D2-45DA-C1A42BF2E141}"/>
              </a:ext>
            </a:extLst>
          </p:cNvPr>
          <p:cNvGrpSpPr/>
          <p:nvPr/>
        </p:nvGrpSpPr>
        <p:grpSpPr>
          <a:xfrm>
            <a:off x="-180000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989E1580-8604-7D30-FBE1-77A6B9F95264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8E2AB690-F64F-9546-8757-00D7E15D34D3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099C3891-CD15-3896-A104-E6B09B8F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Conclusioni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Futuri sviluppi</a:t>
            </a:r>
          </a:p>
        </p:txBody>
      </p:sp>
      <p:sp>
        <p:nvSpPr>
          <p:cNvPr id="4" name="!!note9">
            <a:extLst>
              <a:ext uri="{FF2B5EF4-FFF2-40B4-BE49-F238E27FC236}">
                <a16:creationId xmlns:a16="http://schemas.microsoft.com/office/drawing/2014/main" id="{57644CFA-D05F-264F-89C4-6BB245D33005}"/>
              </a:ext>
            </a:extLst>
          </p:cNvPr>
          <p:cNvSpPr txBox="1"/>
          <p:nvPr/>
        </p:nvSpPr>
        <p:spPr>
          <a:xfrm>
            <a:off x="3585680" y="3385689"/>
            <a:ext cx="410966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ulteriori metodi per migliorare la qualità delle ombre (es. PCF, LAM, combinazione con shadow volumes, 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altro dal paper…</a:t>
            </a:r>
          </a:p>
        </p:txBody>
      </p:sp>
    </p:spTree>
    <p:extLst>
      <p:ext uri="{BB962C8B-B14F-4D97-AF65-F5344CB8AC3E}">
        <p14:creationId xmlns:p14="http://schemas.microsoft.com/office/powerpoint/2010/main" val="37824628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250">
        <p159:morph option="byWor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!!capitolo8">
            <a:extLst>
              <a:ext uri="{FF2B5EF4-FFF2-40B4-BE49-F238E27FC236}">
                <a16:creationId xmlns:a16="http://schemas.microsoft.com/office/drawing/2014/main" id="{AC7BAE34-DB52-33AC-EBD9-BECEA8B97CFE}"/>
              </a:ext>
            </a:extLst>
          </p:cNvPr>
          <p:cNvGrpSpPr/>
          <p:nvPr/>
        </p:nvGrpSpPr>
        <p:grpSpPr>
          <a:xfrm>
            <a:off x="-1800000" y="0"/>
            <a:ext cx="1748562" cy="5143500"/>
            <a:chOff x="-468001" y="0"/>
            <a:chExt cx="1748562" cy="5143500"/>
          </a:xfrm>
          <a:effectLst>
            <a:outerShdw blurRad="50800" dist="38100" algn="l" rotWithShape="0">
              <a:schemeClr val="bg2">
                <a:lumMod val="10000"/>
                <a:alpha val="4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B8D0A2E3-ACBD-3F7C-1CA6-0D0BB7C63017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" name="Triangolo 3">
              <a:extLst>
                <a:ext uri="{FF2B5EF4-FFF2-40B4-BE49-F238E27FC236}">
                  <a16:creationId xmlns:a16="http://schemas.microsoft.com/office/drawing/2014/main" id="{18F95A3E-B334-F4AB-4E10-3815EEDE009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1078" name="Google Shape;1078;p70"/>
          <p:cNvSpPr txBox="1">
            <a:spLocks noGrp="1"/>
          </p:cNvSpPr>
          <p:nvPr>
            <p:ph type="title"/>
          </p:nvPr>
        </p:nvSpPr>
        <p:spPr>
          <a:xfrm>
            <a:off x="713225" y="677525"/>
            <a:ext cx="50946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>
                <a:solidFill>
                  <a:schemeClr val="bg2">
                    <a:lumMod val="10000"/>
                  </a:schemeClr>
                </a:solidFill>
              </a:rPr>
              <a:t>Grazie</a:t>
            </a:r>
            <a:r>
              <a:rPr lang="en" dirty="0">
                <a:solidFill>
                  <a:schemeClr val="bg2">
                    <a:lumMod val="10000"/>
                  </a:schemeClr>
                </a:solidFill>
              </a:rPr>
              <a:t>!</a:t>
            </a:r>
            <a:endParaRPr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1079" name="Google Shape;1079;p70"/>
          <p:cNvSpPr txBox="1">
            <a:spLocks noGrp="1"/>
          </p:cNvSpPr>
          <p:nvPr>
            <p:ph type="subTitle" idx="1"/>
          </p:nvPr>
        </p:nvSpPr>
        <p:spPr>
          <a:xfrm>
            <a:off x="713225" y="1736225"/>
            <a:ext cx="5094600" cy="3970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200" i="1" dirty="0">
                <a:solidFill>
                  <a:schemeClr val="bg2">
                    <a:lumMod val="10000"/>
                  </a:schemeClr>
                </a:solidFill>
              </a:rPr>
              <a:t>Repository:</a:t>
            </a:r>
          </a:p>
        </p:txBody>
      </p:sp>
      <p:sp>
        <p:nvSpPr>
          <p:cNvPr id="1081" name="Google Shape;1081;p70"/>
          <p:cNvSpPr/>
          <p:nvPr/>
        </p:nvSpPr>
        <p:spPr>
          <a:xfrm rot="10800000" flipH="1">
            <a:off x="7185836" y="183823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70"/>
          <p:cNvSpPr/>
          <p:nvPr/>
        </p:nvSpPr>
        <p:spPr>
          <a:xfrm rot="10800000" flipH="1">
            <a:off x="7137014" y="453898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3" name="Google Shape;1083;p70"/>
          <p:cNvSpPr/>
          <p:nvPr/>
        </p:nvSpPr>
        <p:spPr>
          <a:xfrm rot="10800000" flipH="1">
            <a:off x="6717609" y="4067147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4" name="Google Shape;1084;p70"/>
          <p:cNvSpPr/>
          <p:nvPr/>
        </p:nvSpPr>
        <p:spPr>
          <a:xfrm rot="10800000" flipH="1">
            <a:off x="6249883" y="3014741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5" name="Google Shape;1085;p70"/>
          <p:cNvSpPr/>
          <p:nvPr/>
        </p:nvSpPr>
        <p:spPr>
          <a:xfrm rot="10800000" flipH="1">
            <a:off x="5843383" y="351108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6" name="Google Shape;1086;p70"/>
          <p:cNvSpPr/>
          <p:nvPr/>
        </p:nvSpPr>
        <p:spPr>
          <a:xfrm rot="10800000" flipH="1">
            <a:off x="7591814" y="3395678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7" name="Google Shape;1087;p70"/>
          <p:cNvSpPr/>
          <p:nvPr/>
        </p:nvSpPr>
        <p:spPr>
          <a:xfrm rot="10800000" flipH="1">
            <a:off x="7185829" y="231055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8" name="Google Shape;1088;p70"/>
          <p:cNvSpPr/>
          <p:nvPr/>
        </p:nvSpPr>
        <p:spPr>
          <a:xfrm rot="10800000" flipH="1">
            <a:off x="8073366" y="2981536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70"/>
          <p:cNvSpPr/>
          <p:nvPr/>
        </p:nvSpPr>
        <p:spPr>
          <a:xfrm>
            <a:off x="6147012" y="1260634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0" name="Google Shape;1090;p70"/>
          <p:cNvSpPr/>
          <p:nvPr/>
        </p:nvSpPr>
        <p:spPr>
          <a:xfrm>
            <a:off x="6466130" y="2835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dk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1" name="Google Shape;1091;p70"/>
          <p:cNvSpPr/>
          <p:nvPr/>
        </p:nvSpPr>
        <p:spPr>
          <a:xfrm>
            <a:off x="5843384" y="-49347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70"/>
          <p:cNvSpPr/>
          <p:nvPr/>
        </p:nvSpPr>
        <p:spPr>
          <a:xfrm>
            <a:off x="6794122" y="870123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AFC7FF">
              <a:alpha val="2500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70"/>
          <p:cNvSpPr/>
          <p:nvPr/>
        </p:nvSpPr>
        <p:spPr>
          <a:xfrm>
            <a:off x="5215805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4" name="Google Shape;1094;p70"/>
          <p:cNvSpPr/>
          <p:nvPr/>
        </p:nvSpPr>
        <p:spPr>
          <a:xfrm rot="10800000" flipH="1">
            <a:off x="8595683" y="1947500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lt2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5" name="Google Shape;1095;p70"/>
          <p:cNvSpPr/>
          <p:nvPr/>
        </p:nvSpPr>
        <p:spPr>
          <a:xfrm rot="10800000" flipH="1">
            <a:off x="8149185" y="1464325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9FCBFD">
              <a:alpha val="4114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6" name="Google Shape;1096;p70"/>
          <p:cNvSpPr/>
          <p:nvPr/>
        </p:nvSpPr>
        <p:spPr>
          <a:xfrm>
            <a:off x="7964287" y="423409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chemeClr val="accent1"/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7" name="Google Shape;1097;p70"/>
          <p:cNvSpPr/>
          <p:nvPr/>
        </p:nvSpPr>
        <p:spPr>
          <a:xfrm>
            <a:off x="8372430" y="-48912"/>
            <a:ext cx="838710" cy="968121"/>
          </a:xfrm>
          <a:custGeom>
            <a:avLst/>
            <a:gdLst/>
            <a:ahLst/>
            <a:cxnLst/>
            <a:rect l="l" t="t" r="r" b="b"/>
            <a:pathLst>
              <a:path w="181539" h="209550" extrusionOk="0">
                <a:moveTo>
                  <a:pt x="90694" y="0"/>
                </a:moveTo>
                <a:lnTo>
                  <a:pt x="0" y="52388"/>
                </a:lnTo>
                <a:lnTo>
                  <a:pt x="0" y="157163"/>
                </a:lnTo>
                <a:lnTo>
                  <a:pt x="90694" y="209550"/>
                </a:lnTo>
                <a:lnTo>
                  <a:pt x="181539" y="157163"/>
                </a:lnTo>
                <a:lnTo>
                  <a:pt x="181539" y="52388"/>
                </a:lnTo>
                <a:lnTo>
                  <a:pt x="90694" y="0"/>
                </a:lnTo>
                <a:close/>
              </a:path>
            </a:pathLst>
          </a:custGeom>
          <a:solidFill>
            <a:srgbClr val="68DAF8">
              <a:alpha val="34180"/>
            </a:srgbClr>
          </a:soli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98" name="Google Shape;1098;p70"/>
          <p:cNvCxnSpPr/>
          <p:nvPr/>
        </p:nvCxnSpPr>
        <p:spPr>
          <a:xfrm>
            <a:off x="814225" y="677513"/>
            <a:ext cx="373500" cy="0"/>
          </a:xfrm>
          <a:prstGeom prst="straightConnector1">
            <a:avLst/>
          </a:prstGeom>
          <a:noFill/>
          <a:ln w="38100" cap="flat" cmpd="sng">
            <a:solidFill>
              <a:schemeClr val="bg2">
                <a:lumMod val="10000"/>
              </a:schemeClr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" name="Google Shape;1079;p70">
            <a:extLst>
              <a:ext uri="{FF2B5EF4-FFF2-40B4-BE49-F238E27FC236}">
                <a16:creationId xmlns:a16="http://schemas.microsoft.com/office/drawing/2014/main" id="{F3A885C5-4C58-9622-A7E2-65A6DE0994F9}"/>
              </a:ext>
            </a:extLst>
          </p:cNvPr>
          <p:cNvSpPr txBox="1">
            <a:spLocks/>
          </p:cNvSpPr>
          <p:nvPr/>
        </p:nvSpPr>
        <p:spPr>
          <a:xfrm>
            <a:off x="713225" y="3279594"/>
            <a:ext cx="4502580" cy="715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 sz="1400" b="0" i="0" u="none" strike="noStrike" cap="none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marL="0" lvl="0" indent="0">
              <a:buClr>
                <a:srgbClr val="384655"/>
              </a:buClr>
            </a:pPr>
            <a:r>
              <a:rPr lang="it-IT" sz="1500" dirty="0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it-IT" sz="1500" dirty="0" err="1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</a:t>
            </a:r>
            <a:r>
              <a:rPr lang="it-IT" sz="1500" dirty="0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it-IT" sz="1500" dirty="0" err="1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mgcarofano</a:t>
            </a:r>
            <a:r>
              <a:rPr lang="it-IT" sz="1500" dirty="0">
                <a:solidFill>
                  <a:schemeClr val="bg2">
                    <a:lumMod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/Shadow-Mapping</a:t>
            </a:r>
            <a:endParaRPr lang="it-IT" sz="1500" dirty="0">
              <a:solidFill>
                <a:schemeClr val="bg2">
                  <a:lumMod val="10000"/>
                </a:schemeClr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F54FB139-FA82-ED52-72F9-316A7C7BDD3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51963" y="2133226"/>
            <a:ext cx="1145876" cy="114587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8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8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0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0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0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0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0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09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0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09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1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0" dur="500"/>
                                        <p:tgtEl>
                                          <p:spTgt spid="1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10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4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10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10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8" grpId="0"/>
      <p:bldP spid="1079" grpId="0" uiExpand="1" build="p"/>
      <p:bldP spid="1081" grpId="0" animBg="1"/>
      <p:bldP spid="1082" grpId="0" animBg="1"/>
      <p:bldP spid="1083" grpId="0" animBg="1"/>
      <p:bldP spid="1084" grpId="0" animBg="1"/>
      <p:bldP spid="1085" grpId="0" animBg="1"/>
      <p:bldP spid="1086" grpId="0" animBg="1"/>
      <p:bldP spid="1087" grpId="0" animBg="1"/>
      <p:bldP spid="1088" grpId="0" animBg="1"/>
      <p:bldP spid="1089" grpId="0" animBg="1"/>
      <p:bldP spid="1090" grpId="0" animBg="1"/>
      <p:bldP spid="1091" grpId="0" animBg="1"/>
      <p:bldP spid="1092" grpId="0" animBg="1"/>
      <p:bldP spid="1093" grpId="0" animBg="1"/>
      <p:bldP spid="1094" grpId="0" animBg="1"/>
      <p:bldP spid="1095" grpId="0" animBg="1"/>
      <p:bldP spid="1096" grpId="0" animBg="1"/>
      <p:bldP spid="1097" grpId="0" animBg="1"/>
      <p:bldP spid="7" grpId="0" build="allAtOnce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!!capitolo8">
            <a:extLst>
              <a:ext uri="{FF2B5EF4-FFF2-40B4-BE49-F238E27FC236}">
                <a16:creationId xmlns:a16="http://schemas.microsoft.com/office/drawing/2014/main" id="{53152F6B-7D4E-A914-8A68-94365CB668EE}"/>
              </a:ext>
            </a:extLst>
          </p:cNvPr>
          <p:cNvGrpSpPr/>
          <p:nvPr/>
        </p:nvGrpSpPr>
        <p:grpSpPr>
          <a:xfrm>
            <a:off x="7986063" y="0"/>
            <a:ext cx="1286922" cy="5143500"/>
            <a:chOff x="7986063" y="0"/>
            <a:chExt cx="128692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30" name="Rettangolo 329">
              <a:extLst>
                <a:ext uri="{FF2B5EF4-FFF2-40B4-BE49-F238E27FC236}">
                  <a16:creationId xmlns:a16="http://schemas.microsoft.com/office/drawing/2014/main" id="{308D1C7C-4782-FFE4-19C3-0C0C05D6E76D}"/>
                </a:ext>
              </a:extLst>
            </p:cNvPr>
            <p:cNvSpPr/>
            <p:nvPr/>
          </p:nvSpPr>
          <p:spPr>
            <a:xfrm>
              <a:off x="7992423" y="0"/>
              <a:ext cx="1152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31" name="Triangolo 330">
              <a:extLst>
                <a:ext uri="{FF2B5EF4-FFF2-40B4-BE49-F238E27FC236}">
                  <a16:creationId xmlns:a16="http://schemas.microsoft.com/office/drawing/2014/main" id="{47A8C239-13BC-730B-E8C6-54C2F2F327A1}"/>
                </a:ext>
              </a:extLst>
            </p:cNvPr>
            <p:cNvSpPr/>
            <p:nvPr/>
          </p:nvSpPr>
          <p:spPr>
            <a:xfrm rot="5400000">
              <a:off x="9028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5" name="Rettangolo 14">
              <a:extLst>
                <a:ext uri="{FF2B5EF4-FFF2-40B4-BE49-F238E27FC236}">
                  <a16:creationId xmlns:a16="http://schemas.microsoft.com/office/drawing/2014/main" id="{69E6C6A1-893F-57E3-61B5-CE3002540D90}"/>
                </a:ext>
              </a:extLst>
            </p:cNvPr>
            <p:cNvSpPr/>
            <p:nvPr/>
          </p:nvSpPr>
          <p:spPr>
            <a:xfrm>
              <a:off x="7986063" y="960630"/>
              <a:ext cx="1152000" cy="4171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Conclusioni</a:t>
              </a:r>
            </a:p>
          </p:txBody>
        </p:sp>
      </p:grpSp>
      <p:grpSp>
        <p:nvGrpSpPr>
          <p:cNvPr id="29" name="!!capitolo7">
            <a:extLst>
              <a:ext uri="{FF2B5EF4-FFF2-40B4-BE49-F238E27FC236}">
                <a16:creationId xmlns:a16="http://schemas.microsoft.com/office/drawing/2014/main" id="{612BC94F-BABD-8C1B-3128-69E537C17245}"/>
              </a:ext>
            </a:extLst>
          </p:cNvPr>
          <p:cNvGrpSpPr/>
          <p:nvPr/>
        </p:nvGrpSpPr>
        <p:grpSpPr>
          <a:xfrm>
            <a:off x="6835335" y="0"/>
            <a:ext cx="1285650" cy="5143500"/>
            <a:chOff x="6835335" y="0"/>
            <a:chExt cx="128565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27" name="Rettangolo 326">
              <a:extLst>
                <a:ext uri="{FF2B5EF4-FFF2-40B4-BE49-F238E27FC236}">
                  <a16:creationId xmlns:a16="http://schemas.microsoft.com/office/drawing/2014/main" id="{1211F675-F33F-E519-9DAF-A07621D02F97}"/>
                </a:ext>
              </a:extLst>
            </p:cNvPr>
            <p:cNvSpPr/>
            <p:nvPr/>
          </p:nvSpPr>
          <p:spPr>
            <a:xfrm>
              <a:off x="6840423" y="0"/>
              <a:ext cx="1152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28" name="Triangolo 327">
              <a:extLst>
                <a:ext uri="{FF2B5EF4-FFF2-40B4-BE49-F238E27FC236}">
                  <a16:creationId xmlns:a16="http://schemas.microsoft.com/office/drawing/2014/main" id="{D670286A-5C2F-5BE4-1574-2611A6052267}"/>
                </a:ext>
              </a:extLst>
            </p:cNvPr>
            <p:cNvSpPr/>
            <p:nvPr/>
          </p:nvSpPr>
          <p:spPr>
            <a:xfrm rot="5400000">
              <a:off x="7876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4" name="Rettangolo 13">
              <a:extLst>
                <a:ext uri="{FF2B5EF4-FFF2-40B4-BE49-F238E27FC236}">
                  <a16:creationId xmlns:a16="http://schemas.microsoft.com/office/drawing/2014/main" id="{643A5DFA-5363-04EA-9CF5-4BB80BC9220B}"/>
                </a:ext>
              </a:extLst>
            </p:cNvPr>
            <p:cNvSpPr/>
            <p:nvPr/>
          </p:nvSpPr>
          <p:spPr>
            <a:xfrm>
              <a:off x="6835335" y="960630"/>
              <a:ext cx="1152000" cy="4171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36000" tIns="180000" rIns="0" bIns="180000" rtlCol="0" anchor="ctr"/>
            <a:lstStyle/>
            <a:p>
              <a:pPr algn="ctr">
                <a:lnSpc>
                  <a:spcPct val="90000"/>
                </a:lnSpc>
              </a:pP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Limitazioni dello</a:t>
              </a:r>
              <a:b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</a:b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spazio immagine</a:t>
              </a:r>
              <a:endParaRPr kumimoji="0" lang="it-IT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utfit"/>
                <a:sym typeface="Outfit"/>
              </a:endParaRPr>
            </a:p>
          </p:txBody>
        </p:sp>
      </p:grpSp>
      <p:grpSp>
        <p:nvGrpSpPr>
          <p:cNvPr id="28" name="!!capitolo6">
            <a:extLst>
              <a:ext uri="{FF2B5EF4-FFF2-40B4-BE49-F238E27FC236}">
                <a16:creationId xmlns:a16="http://schemas.microsoft.com/office/drawing/2014/main" id="{FDE83636-D733-CD53-CCAB-F31347CBAE74}"/>
              </a:ext>
            </a:extLst>
          </p:cNvPr>
          <p:cNvGrpSpPr/>
          <p:nvPr/>
        </p:nvGrpSpPr>
        <p:grpSpPr>
          <a:xfrm>
            <a:off x="5684607" y="0"/>
            <a:ext cx="1284378" cy="5143500"/>
            <a:chOff x="5684607" y="0"/>
            <a:chExt cx="1284378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24" name="Rettangolo 323">
              <a:extLst>
                <a:ext uri="{FF2B5EF4-FFF2-40B4-BE49-F238E27FC236}">
                  <a16:creationId xmlns:a16="http://schemas.microsoft.com/office/drawing/2014/main" id="{73290816-2E82-6426-5E8F-739478335225}"/>
                </a:ext>
              </a:extLst>
            </p:cNvPr>
            <p:cNvSpPr/>
            <p:nvPr/>
          </p:nvSpPr>
          <p:spPr>
            <a:xfrm>
              <a:off x="5688423" y="0"/>
              <a:ext cx="1152000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25" name="Triangolo 324">
              <a:extLst>
                <a:ext uri="{FF2B5EF4-FFF2-40B4-BE49-F238E27FC236}">
                  <a16:creationId xmlns:a16="http://schemas.microsoft.com/office/drawing/2014/main" id="{3995076B-1AA5-9C2A-3B00-AF7F56EA0ABC}"/>
                </a:ext>
              </a:extLst>
            </p:cNvPr>
            <p:cNvSpPr/>
            <p:nvPr/>
          </p:nvSpPr>
          <p:spPr>
            <a:xfrm rot="5400000">
              <a:off x="6724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3" name="Rettangolo 12">
              <a:extLst>
                <a:ext uri="{FF2B5EF4-FFF2-40B4-BE49-F238E27FC236}">
                  <a16:creationId xmlns:a16="http://schemas.microsoft.com/office/drawing/2014/main" id="{E7A933D3-4F02-37B2-DD78-61A7DB88E4BE}"/>
                </a:ext>
              </a:extLst>
            </p:cNvPr>
            <p:cNvSpPr/>
            <p:nvPr/>
          </p:nvSpPr>
          <p:spPr>
            <a:xfrm>
              <a:off x="5684607" y="960630"/>
              <a:ext cx="1152000" cy="4171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36000" tIns="180000" rIns="0" bIns="180000" rtlCol="0" anchor="ctr"/>
            <a:lstStyle/>
            <a:p>
              <a:pPr algn="ctr">
                <a:lnSpc>
                  <a:spcPct val="90000"/>
                </a:lnSpc>
                <a:defRPr/>
              </a:pP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Applicazione del</a:t>
              </a:r>
              <a:b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</a:b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depth test</a:t>
              </a:r>
            </a:p>
          </p:txBody>
        </p:sp>
      </p:grpSp>
      <p:grpSp>
        <p:nvGrpSpPr>
          <p:cNvPr id="27" name="!!capitolo5">
            <a:extLst>
              <a:ext uri="{FF2B5EF4-FFF2-40B4-BE49-F238E27FC236}">
                <a16:creationId xmlns:a16="http://schemas.microsoft.com/office/drawing/2014/main" id="{056F4196-B604-2A3A-ED33-0D83CA7FEB74}"/>
              </a:ext>
            </a:extLst>
          </p:cNvPr>
          <p:cNvGrpSpPr/>
          <p:nvPr/>
        </p:nvGrpSpPr>
        <p:grpSpPr>
          <a:xfrm>
            <a:off x="4533879" y="0"/>
            <a:ext cx="1283106" cy="5143500"/>
            <a:chOff x="4533879" y="0"/>
            <a:chExt cx="1283106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21" name="Rettangolo 320">
              <a:extLst>
                <a:ext uri="{FF2B5EF4-FFF2-40B4-BE49-F238E27FC236}">
                  <a16:creationId xmlns:a16="http://schemas.microsoft.com/office/drawing/2014/main" id="{4B97C807-71FF-1895-0E75-1FFD2BCA87B9}"/>
                </a:ext>
              </a:extLst>
            </p:cNvPr>
            <p:cNvSpPr/>
            <p:nvPr/>
          </p:nvSpPr>
          <p:spPr>
            <a:xfrm>
              <a:off x="4536423" y="0"/>
              <a:ext cx="1152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22" name="Triangolo 321">
              <a:extLst>
                <a:ext uri="{FF2B5EF4-FFF2-40B4-BE49-F238E27FC236}">
                  <a16:creationId xmlns:a16="http://schemas.microsoft.com/office/drawing/2014/main" id="{15CBE8C7-6A4C-40F3-DAD8-860973531A17}"/>
                </a:ext>
              </a:extLst>
            </p:cNvPr>
            <p:cNvSpPr/>
            <p:nvPr/>
          </p:nvSpPr>
          <p:spPr>
            <a:xfrm rot="5400000">
              <a:off x="5572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A7B94D37-FDB6-6F98-2E5B-AD2D60AC3771}"/>
                </a:ext>
              </a:extLst>
            </p:cNvPr>
            <p:cNvSpPr/>
            <p:nvPr/>
          </p:nvSpPr>
          <p:spPr>
            <a:xfrm>
              <a:off x="4533879" y="960630"/>
              <a:ext cx="1152000" cy="4171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72000" tIns="180000" rIns="0" bIns="180000" rtlCol="0" anchor="ctr"/>
            <a:lstStyle/>
            <a:p>
              <a:pPr algn="ctr">
                <a:lnSpc>
                  <a:spcPct val="80000"/>
                </a:lnSpc>
                <a:defRPr/>
              </a:pP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Proiezione della shadow map</a:t>
              </a:r>
              <a:endParaRPr kumimoji="0" lang="it-IT" sz="3500" b="1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utfit"/>
                <a:ea typeface="+mn-ea"/>
                <a:cs typeface="+mn-cs"/>
                <a:sym typeface="Outfit"/>
              </a:endParaRPr>
            </a:p>
          </p:txBody>
        </p:sp>
      </p:grpSp>
      <p:grpSp>
        <p:nvGrpSpPr>
          <p:cNvPr id="26" name="!!capitolo4">
            <a:extLst>
              <a:ext uri="{FF2B5EF4-FFF2-40B4-BE49-F238E27FC236}">
                <a16:creationId xmlns:a16="http://schemas.microsoft.com/office/drawing/2014/main" id="{739D1EB6-6109-16F1-F016-3F35795724A4}"/>
              </a:ext>
            </a:extLst>
          </p:cNvPr>
          <p:cNvGrpSpPr/>
          <p:nvPr/>
        </p:nvGrpSpPr>
        <p:grpSpPr>
          <a:xfrm>
            <a:off x="3383151" y="0"/>
            <a:ext cx="1281834" cy="5143500"/>
            <a:chOff x="3383151" y="0"/>
            <a:chExt cx="128183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62" name="Rettangolo 61">
              <a:extLst>
                <a:ext uri="{FF2B5EF4-FFF2-40B4-BE49-F238E27FC236}">
                  <a16:creationId xmlns:a16="http://schemas.microsoft.com/office/drawing/2014/main" id="{53DC453F-3776-D811-548A-8ECDAABBD652}"/>
                </a:ext>
              </a:extLst>
            </p:cNvPr>
            <p:cNvSpPr/>
            <p:nvPr/>
          </p:nvSpPr>
          <p:spPr>
            <a:xfrm>
              <a:off x="3384423" y="0"/>
              <a:ext cx="115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63" name="Triangolo 62">
              <a:extLst>
                <a:ext uri="{FF2B5EF4-FFF2-40B4-BE49-F238E27FC236}">
                  <a16:creationId xmlns:a16="http://schemas.microsoft.com/office/drawing/2014/main" id="{D2ADB1C1-B390-ACD2-D176-875901A23457}"/>
                </a:ext>
              </a:extLst>
            </p:cNvPr>
            <p:cNvSpPr/>
            <p:nvPr/>
          </p:nvSpPr>
          <p:spPr>
            <a:xfrm rot="5400000">
              <a:off x="4420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10" name="Rettangolo 9">
              <a:extLst>
                <a:ext uri="{FF2B5EF4-FFF2-40B4-BE49-F238E27FC236}">
                  <a16:creationId xmlns:a16="http://schemas.microsoft.com/office/drawing/2014/main" id="{D813B2A6-6A68-2BFF-501F-AE3DBD55C51C}"/>
                </a:ext>
              </a:extLst>
            </p:cNvPr>
            <p:cNvSpPr/>
            <p:nvPr/>
          </p:nvSpPr>
          <p:spPr>
            <a:xfrm>
              <a:off x="3383151" y="960630"/>
              <a:ext cx="1152000" cy="4171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36000" tIns="180000" rIns="0" bIns="180000" rtlCol="0" anchor="ctr"/>
            <a:lstStyle/>
            <a:p>
              <a:pPr algn="ctr">
                <a:lnSpc>
                  <a:spcPct val="90000"/>
                </a:lnSpc>
              </a:pP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Generazione della shadow map</a:t>
              </a:r>
              <a:endParaRPr kumimoji="0" lang="it-IT" sz="28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utfit"/>
                <a:sym typeface="Outfit"/>
              </a:endParaRPr>
            </a:p>
          </p:txBody>
        </p:sp>
      </p:grpSp>
      <p:grpSp>
        <p:nvGrpSpPr>
          <p:cNvPr id="25" name="!!capitolo3">
            <a:extLst>
              <a:ext uri="{FF2B5EF4-FFF2-40B4-BE49-F238E27FC236}">
                <a16:creationId xmlns:a16="http://schemas.microsoft.com/office/drawing/2014/main" id="{AA44ED2A-BF7A-EF1B-1452-FE6B4F5C9A36}"/>
              </a:ext>
            </a:extLst>
          </p:cNvPr>
          <p:cNvGrpSpPr/>
          <p:nvPr/>
        </p:nvGrpSpPr>
        <p:grpSpPr>
          <a:xfrm>
            <a:off x="2231151" y="0"/>
            <a:ext cx="1281834" cy="5143500"/>
            <a:chOff x="2231151" y="0"/>
            <a:chExt cx="128183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9" name="Rettangolo 58">
              <a:extLst>
                <a:ext uri="{FF2B5EF4-FFF2-40B4-BE49-F238E27FC236}">
                  <a16:creationId xmlns:a16="http://schemas.microsoft.com/office/drawing/2014/main" id="{7263301B-0B1A-9A83-4702-3D5E9CE03471}"/>
                </a:ext>
              </a:extLst>
            </p:cNvPr>
            <p:cNvSpPr/>
            <p:nvPr/>
          </p:nvSpPr>
          <p:spPr>
            <a:xfrm>
              <a:off x="2232423" y="0"/>
              <a:ext cx="1152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60" name="Triangolo 59">
              <a:extLst>
                <a:ext uri="{FF2B5EF4-FFF2-40B4-BE49-F238E27FC236}">
                  <a16:creationId xmlns:a16="http://schemas.microsoft.com/office/drawing/2014/main" id="{06EEA162-B715-E775-26C2-FA6A109EB3A5}"/>
                </a:ext>
              </a:extLst>
            </p:cNvPr>
            <p:cNvSpPr/>
            <p:nvPr/>
          </p:nvSpPr>
          <p:spPr>
            <a:xfrm rot="5400000">
              <a:off x="3268147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9" name="Rettangolo 8">
              <a:extLst>
                <a:ext uri="{FF2B5EF4-FFF2-40B4-BE49-F238E27FC236}">
                  <a16:creationId xmlns:a16="http://schemas.microsoft.com/office/drawing/2014/main" id="{7470B03C-65DD-F3AA-5834-BAA37BA82B07}"/>
                </a:ext>
              </a:extLst>
            </p:cNvPr>
            <p:cNvSpPr/>
            <p:nvPr/>
          </p:nvSpPr>
          <p:spPr>
            <a:xfrm>
              <a:off x="2231151" y="966315"/>
              <a:ext cx="1152000" cy="4171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36000" tIns="180000" rIns="0" bIns="18000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  <a:t>L’algoritmo di</a:t>
              </a:r>
              <a:br>
                <a:rPr kumimoji="0" lang="it-IT" sz="2800" b="1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ea typeface="+mn-ea"/>
                  <a:cs typeface="+mn-cs"/>
                  <a:sym typeface="Outfit"/>
                </a:rPr>
              </a:br>
              <a:r>
                <a:rPr kumimoji="0" lang="it-IT" sz="2800" b="1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Outfit"/>
                  <a:sym typeface="Outfit"/>
                </a:rPr>
                <a:t>Lance Williams</a:t>
              </a:r>
            </a:p>
          </p:txBody>
        </p:sp>
      </p:grpSp>
      <p:grpSp>
        <p:nvGrpSpPr>
          <p:cNvPr id="24" name="!!capitolo2">
            <a:extLst>
              <a:ext uri="{FF2B5EF4-FFF2-40B4-BE49-F238E27FC236}">
                <a16:creationId xmlns:a16="http://schemas.microsoft.com/office/drawing/2014/main" id="{DBCCACAC-58DC-AD02-26FF-77346EA2CDA6}"/>
              </a:ext>
            </a:extLst>
          </p:cNvPr>
          <p:cNvGrpSpPr/>
          <p:nvPr/>
        </p:nvGrpSpPr>
        <p:grpSpPr>
          <a:xfrm>
            <a:off x="1115575" y="0"/>
            <a:ext cx="1224424" cy="5143500"/>
            <a:chOff x="1115575" y="0"/>
            <a:chExt cx="122442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6" name="Rettangolo 55">
              <a:extLst>
                <a:ext uri="{FF2B5EF4-FFF2-40B4-BE49-F238E27FC236}">
                  <a16:creationId xmlns:a16="http://schemas.microsoft.com/office/drawing/2014/main" id="{DEB86B3A-8815-AD2A-A970-9535033D864A}"/>
                </a:ext>
              </a:extLst>
            </p:cNvPr>
            <p:cNvSpPr/>
            <p:nvPr/>
          </p:nvSpPr>
          <p:spPr>
            <a:xfrm>
              <a:off x="1115999" y="0"/>
              <a:ext cx="1116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7" name="Triangolo 56">
              <a:extLst>
                <a:ext uri="{FF2B5EF4-FFF2-40B4-BE49-F238E27FC236}">
                  <a16:creationId xmlns:a16="http://schemas.microsoft.com/office/drawing/2014/main" id="{4A11C22A-36E2-1F42-B12A-4DEBCCAC410B}"/>
                </a:ext>
              </a:extLst>
            </p:cNvPr>
            <p:cNvSpPr/>
            <p:nvPr/>
          </p:nvSpPr>
          <p:spPr>
            <a:xfrm rot="5400000">
              <a:off x="2105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5" name="Rettangolo 4">
              <a:extLst>
                <a:ext uri="{FF2B5EF4-FFF2-40B4-BE49-F238E27FC236}">
                  <a16:creationId xmlns:a16="http://schemas.microsoft.com/office/drawing/2014/main" id="{E3E2679C-9798-5540-B566-7D5FD5FC40C3}"/>
                </a:ext>
              </a:extLst>
            </p:cNvPr>
            <p:cNvSpPr/>
            <p:nvPr/>
          </p:nvSpPr>
          <p:spPr>
            <a:xfrm>
              <a:off x="1115575" y="972000"/>
              <a:ext cx="1116000" cy="4171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Stato dell’arte</a:t>
              </a:r>
            </a:p>
          </p:txBody>
        </p:sp>
      </p:grpSp>
      <p:grpSp>
        <p:nvGrpSpPr>
          <p:cNvPr id="30" name="!!capitolo1">
            <a:extLst>
              <a:ext uri="{FF2B5EF4-FFF2-40B4-BE49-F238E27FC236}">
                <a16:creationId xmlns:a16="http://schemas.microsoft.com/office/drawing/2014/main" id="{A3C04BD9-155C-A324-0377-126248B30CD1}"/>
              </a:ext>
            </a:extLst>
          </p:cNvPr>
          <p:cNvGrpSpPr/>
          <p:nvPr/>
        </p:nvGrpSpPr>
        <p:grpSpPr>
          <a:xfrm>
            <a:off x="-425" y="0"/>
            <a:ext cx="1224424" cy="5143500"/>
            <a:chOff x="-425" y="0"/>
            <a:chExt cx="1224424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2D9B48C7-B39C-9547-5209-94E2EE81CBDC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2E570BD3-B880-B477-5910-2857AC25141B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F9563E03-B633-C8A2-FAA1-60D724A4AEEA}"/>
                </a:ext>
              </a:extLst>
            </p:cNvPr>
            <p:cNvSpPr/>
            <p:nvPr/>
          </p:nvSpPr>
          <p:spPr>
            <a:xfrm>
              <a:off x="-425" y="972000"/>
              <a:ext cx="1116000" cy="4171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wrap="square" lIns="0" tIns="180000" rIns="0" bIns="180000" rtlCol="0" anchor="ctr"/>
            <a:lstStyle/>
            <a:p>
              <a:pPr algn="ctr"/>
              <a:r>
                <a:rPr kumimoji="0" lang="it-IT" sz="35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Introduzione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push dir="u"/>
      </p:transition>
    </mc:Choice>
    <mc:Fallback xmlns=""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A250C948-34F8-3EE2-040F-B2CDB9CDEF2B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FAE48B19-1D69-BEFD-5F73-27E5351EC169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EA0A59D0-2A73-CB55-8930-D4FAE1828AF8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EE1D97F-B36D-AE01-D1DC-1D323CB49E51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289FCB2B-4773-6611-F603-5ED5B65D9FBA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BADF5B4-3058-467C-B650-059610D83F04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416066E6-C121-3B79-1E27-75D7B6573A29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1B65D65-3CFE-39CC-4C42-F1F2EDFD58F8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6AFF22A8-7302-E81F-3809-AFEA78479C2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9B5C98A2-F803-3BF8-2748-076A7E4B539F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DF6B0C8B-5F7C-34E2-38CE-852E11310F49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7D1188B7-B9EE-BAA0-F635-E5A560F8DCC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C52F9C97-838D-D960-DB3B-EEF7D7C8BF60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F37EEE70-2EA3-514F-0ED7-D1FA147D7568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02DF6223-F901-A73E-E2B8-C59D270C46D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0D3D7E3F-C851-0DE4-19FD-13218CEF71A3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274F1DA4-4E71-27E0-099B-B4EEC7BAA893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D5E8D368-7093-F33C-E238-C45E447E3D5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!!capitolo2">
            <a:extLst>
              <a:ext uri="{FF2B5EF4-FFF2-40B4-BE49-F238E27FC236}">
                <a16:creationId xmlns:a16="http://schemas.microsoft.com/office/drawing/2014/main" id="{F54BA651-43AB-D8A8-87C5-15A97FD38167}"/>
              </a:ext>
            </a:extLst>
          </p:cNvPr>
          <p:cNvGrpSpPr/>
          <p:nvPr/>
        </p:nvGrpSpPr>
        <p:grpSpPr>
          <a:xfrm>
            <a:off x="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5" name="Rettangolo 54">
              <a:extLst>
                <a:ext uri="{FF2B5EF4-FFF2-40B4-BE49-F238E27FC236}">
                  <a16:creationId xmlns:a16="http://schemas.microsoft.com/office/drawing/2014/main" id="{9B9C652D-7114-673C-52D9-30CD59B69C5E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6" name="Triangolo 55">
              <a:extLst>
                <a:ext uri="{FF2B5EF4-FFF2-40B4-BE49-F238E27FC236}">
                  <a16:creationId xmlns:a16="http://schemas.microsoft.com/office/drawing/2014/main" id="{AB706715-22A8-DEEC-5E56-A3DA061460A6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!!capitolo1">
            <a:extLst>
              <a:ext uri="{FF2B5EF4-FFF2-40B4-BE49-F238E27FC236}">
                <a16:creationId xmlns:a16="http://schemas.microsoft.com/office/drawing/2014/main" id="{51656FEC-ADF5-831B-3006-81ACFE68B9B8}"/>
              </a:ext>
            </a:extLst>
          </p:cNvPr>
          <p:cNvGrpSpPr/>
          <p:nvPr/>
        </p:nvGrpSpPr>
        <p:grpSpPr>
          <a:xfrm>
            <a:off x="-1" y="0"/>
            <a:ext cx="1224000" cy="5143500"/>
            <a:chOff x="-1" y="0"/>
            <a:chExt cx="122400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8" name="Rettangolo 57">
              <a:extLst>
                <a:ext uri="{FF2B5EF4-FFF2-40B4-BE49-F238E27FC236}">
                  <a16:creationId xmlns:a16="http://schemas.microsoft.com/office/drawing/2014/main" id="{BBD21B3D-DE9B-A61F-1985-CA10A5F49D86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9" name="Triangolo 58">
              <a:extLst>
                <a:ext uri="{FF2B5EF4-FFF2-40B4-BE49-F238E27FC236}">
                  <a16:creationId xmlns:a16="http://schemas.microsoft.com/office/drawing/2014/main" id="{73FEF044-25E9-127A-6A7B-D80E72D6522D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19" name="Rettangolo 18">
            <a:extLst>
              <a:ext uri="{FF2B5EF4-FFF2-40B4-BE49-F238E27FC236}">
                <a16:creationId xmlns:a16="http://schemas.microsoft.com/office/drawing/2014/main" id="{C53B1926-1B4B-9CCA-99EA-406C76EACAE9}"/>
              </a:ext>
            </a:extLst>
          </p:cNvPr>
          <p:cNvSpPr/>
          <p:nvPr/>
        </p:nvSpPr>
        <p:spPr>
          <a:xfrm>
            <a:off x="1475999" y="490185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Rettangolo 21">
            <a:extLst>
              <a:ext uri="{FF2B5EF4-FFF2-40B4-BE49-F238E27FC236}">
                <a16:creationId xmlns:a16="http://schemas.microsoft.com/office/drawing/2014/main" id="{190A77EB-DCBC-6F6C-9815-98584197243F}"/>
              </a:ext>
            </a:extLst>
          </p:cNvPr>
          <p:cNvSpPr/>
          <p:nvPr/>
        </p:nvSpPr>
        <p:spPr>
          <a:xfrm>
            <a:off x="8783999" y="490185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3" name="Rettangolo 22">
            <a:extLst>
              <a:ext uri="{FF2B5EF4-FFF2-40B4-BE49-F238E27FC236}">
                <a16:creationId xmlns:a16="http://schemas.microsoft.com/office/drawing/2014/main" id="{B4C3522A-BCA2-533C-CB3E-B77AFBA34916}"/>
              </a:ext>
            </a:extLst>
          </p:cNvPr>
          <p:cNvSpPr/>
          <p:nvPr/>
        </p:nvSpPr>
        <p:spPr>
          <a:xfrm>
            <a:off x="5129999" y="4901854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5" name="Rettangolo 24">
            <a:extLst>
              <a:ext uri="{FF2B5EF4-FFF2-40B4-BE49-F238E27FC236}">
                <a16:creationId xmlns:a16="http://schemas.microsoft.com/office/drawing/2014/main" id="{09C4178A-2911-2E88-FDCF-7CE07CA11FD0}"/>
              </a:ext>
            </a:extLst>
          </p:cNvPr>
          <p:cNvSpPr/>
          <p:nvPr/>
        </p:nvSpPr>
        <p:spPr>
          <a:xfrm>
            <a:off x="1475999" y="115510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6" name="Rettangolo 25">
            <a:extLst>
              <a:ext uri="{FF2B5EF4-FFF2-40B4-BE49-F238E27FC236}">
                <a16:creationId xmlns:a16="http://schemas.microsoft.com/office/drawing/2014/main" id="{2D99A335-4B60-8EB8-8BC1-AF571E6DCC53}"/>
              </a:ext>
            </a:extLst>
          </p:cNvPr>
          <p:cNvSpPr/>
          <p:nvPr/>
        </p:nvSpPr>
        <p:spPr>
          <a:xfrm>
            <a:off x="8783999" y="1155105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7" name="Rettangolo 26">
            <a:extLst>
              <a:ext uri="{FF2B5EF4-FFF2-40B4-BE49-F238E27FC236}">
                <a16:creationId xmlns:a16="http://schemas.microsoft.com/office/drawing/2014/main" id="{8B0822E3-F398-37E1-6FC8-98078EE1487C}"/>
              </a:ext>
            </a:extLst>
          </p:cNvPr>
          <p:cNvSpPr/>
          <p:nvPr/>
        </p:nvSpPr>
        <p:spPr>
          <a:xfrm>
            <a:off x="5129999" y="1155104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8" name="Rettangolo 27">
            <a:extLst>
              <a:ext uri="{FF2B5EF4-FFF2-40B4-BE49-F238E27FC236}">
                <a16:creationId xmlns:a16="http://schemas.microsoft.com/office/drawing/2014/main" id="{9FBECF06-8553-31C6-63D1-F0F390D37B78}"/>
              </a:ext>
            </a:extLst>
          </p:cNvPr>
          <p:cNvSpPr/>
          <p:nvPr/>
        </p:nvSpPr>
        <p:spPr>
          <a:xfrm>
            <a:off x="5129999" y="3028479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9" name="Rettangolo 28">
            <a:extLst>
              <a:ext uri="{FF2B5EF4-FFF2-40B4-BE49-F238E27FC236}">
                <a16:creationId xmlns:a16="http://schemas.microsoft.com/office/drawing/2014/main" id="{8FDBCEAC-2AF4-BDD7-AF6A-06B1383C7D9D}"/>
              </a:ext>
            </a:extLst>
          </p:cNvPr>
          <p:cNvSpPr/>
          <p:nvPr/>
        </p:nvSpPr>
        <p:spPr>
          <a:xfrm>
            <a:off x="1475999" y="3028480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30" name="Rettangolo 29">
            <a:extLst>
              <a:ext uri="{FF2B5EF4-FFF2-40B4-BE49-F238E27FC236}">
                <a16:creationId xmlns:a16="http://schemas.microsoft.com/office/drawing/2014/main" id="{8D4BC820-E2C6-7BF6-3E5D-B195FB9F6F64}"/>
              </a:ext>
            </a:extLst>
          </p:cNvPr>
          <p:cNvSpPr/>
          <p:nvPr/>
        </p:nvSpPr>
        <p:spPr>
          <a:xfrm>
            <a:off x="8783999" y="3028479"/>
            <a:ext cx="443060" cy="36764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64" name="!!titolo1">
            <a:extLst>
              <a:ext uri="{FF2B5EF4-FFF2-40B4-BE49-F238E27FC236}">
                <a16:creationId xmlns:a16="http://schemas.microsoft.com/office/drawing/2014/main" id="{59BBF66E-9D00-A714-CB82-166DB6137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Introduzione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Quali informazioni offrono le ombre?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A250C948-34F8-3EE2-040F-B2CDB9CDEF2B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FAE48B19-1D69-BEFD-5F73-27E5351EC169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EA0A59D0-2A73-CB55-8930-D4FAE1828AF8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EE1D97F-B36D-AE01-D1DC-1D323CB49E51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289FCB2B-4773-6611-F603-5ED5B65D9FBA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BADF5B4-3058-467C-B650-059610D83F04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416066E6-C121-3B79-1E27-75D7B6573A29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1B65D65-3CFE-39CC-4C42-F1F2EDFD58F8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6AFF22A8-7302-E81F-3809-AFEA78479C2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9B5C98A2-F803-3BF8-2748-076A7E4B539F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DF6B0C8B-5F7C-34E2-38CE-852E11310F49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7D1188B7-B9EE-BAA0-F635-E5A560F8DCC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C52F9C97-838D-D960-DB3B-EEF7D7C8BF60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F37EEE70-2EA3-514F-0ED7-D1FA147D7568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02DF6223-F901-A73E-E2B8-C59D270C46D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0D3D7E3F-C851-0DE4-19FD-13218CEF71A3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274F1DA4-4E71-27E0-099B-B4EEC7BAA893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D5E8D368-7093-F33C-E238-C45E447E3D5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!!capitolo2">
            <a:extLst>
              <a:ext uri="{FF2B5EF4-FFF2-40B4-BE49-F238E27FC236}">
                <a16:creationId xmlns:a16="http://schemas.microsoft.com/office/drawing/2014/main" id="{F54BA651-43AB-D8A8-87C5-15A97FD38167}"/>
              </a:ext>
            </a:extLst>
          </p:cNvPr>
          <p:cNvGrpSpPr/>
          <p:nvPr/>
        </p:nvGrpSpPr>
        <p:grpSpPr>
          <a:xfrm>
            <a:off x="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5" name="Rettangolo 54">
              <a:extLst>
                <a:ext uri="{FF2B5EF4-FFF2-40B4-BE49-F238E27FC236}">
                  <a16:creationId xmlns:a16="http://schemas.microsoft.com/office/drawing/2014/main" id="{9B9C652D-7114-673C-52D9-30CD59B69C5E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6" name="Triangolo 55">
              <a:extLst>
                <a:ext uri="{FF2B5EF4-FFF2-40B4-BE49-F238E27FC236}">
                  <a16:creationId xmlns:a16="http://schemas.microsoft.com/office/drawing/2014/main" id="{AB706715-22A8-DEEC-5E56-A3DA061460A6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!!capitolo1">
            <a:extLst>
              <a:ext uri="{FF2B5EF4-FFF2-40B4-BE49-F238E27FC236}">
                <a16:creationId xmlns:a16="http://schemas.microsoft.com/office/drawing/2014/main" id="{51656FEC-ADF5-831B-3006-81ACFE68B9B8}"/>
              </a:ext>
            </a:extLst>
          </p:cNvPr>
          <p:cNvGrpSpPr/>
          <p:nvPr/>
        </p:nvGrpSpPr>
        <p:grpSpPr>
          <a:xfrm>
            <a:off x="-1" y="0"/>
            <a:ext cx="1224000" cy="5143500"/>
            <a:chOff x="-1" y="0"/>
            <a:chExt cx="122400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8" name="Rettangolo 57">
              <a:extLst>
                <a:ext uri="{FF2B5EF4-FFF2-40B4-BE49-F238E27FC236}">
                  <a16:creationId xmlns:a16="http://schemas.microsoft.com/office/drawing/2014/main" id="{BBD21B3D-DE9B-A61F-1985-CA10A5F49D86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9" name="Triangolo 58">
              <a:extLst>
                <a:ext uri="{FF2B5EF4-FFF2-40B4-BE49-F238E27FC236}">
                  <a16:creationId xmlns:a16="http://schemas.microsoft.com/office/drawing/2014/main" id="{73FEF044-25E9-127A-6A7B-D80E72D6522D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64" name="!!titolo1">
            <a:extLst>
              <a:ext uri="{FF2B5EF4-FFF2-40B4-BE49-F238E27FC236}">
                <a16:creationId xmlns:a16="http://schemas.microsoft.com/office/drawing/2014/main" id="{59BBF66E-9D00-A714-CB82-166DB6137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723245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Introduzione</a:t>
            </a:r>
            <a:endParaRPr lang="it-IT" sz="2000" b="0" dirty="0">
              <a:solidFill>
                <a:schemeClr val="bg2">
                  <a:lumMod val="10000"/>
                </a:schemeClr>
              </a:solidFill>
              <a:latin typeface="Outfit Medium" pitchFamily="2" charset="0"/>
            </a:endParaRPr>
          </a:p>
        </p:txBody>
      </p:sp>
      <p:sp>
        <p:nvSpPr>
          <p:cNvPr id="2" name="!!note1">
            <a:extLst>
              <a:ext uri="{FF2B5EF4-FFF2-40B4-BE49-F238E27FC236}">
                <a16:creationId xmlns:a16="http://schemas.microsoft.com/office/drawing/2014/main" id="{5546690B-1C14-E93B-0692-E3BDC11EB22A}"/>
              </a:ext>
            </a:extLst>
          </p:cNvPr>
          <p:cNvSpPr txBox="1"/>
          <p:nvPr/>
        </p:nvSpPr>
        <p:spPr>
          <a:xfrm>
            <a:off x="3215811" y="2301411"/>
            <a:ext cx="476720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quali informazioni offrono le ombre?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da dove nasce la necessità di sviluppare un nuovo metodo per il rendering delle ombre?</a:t>
            </a:r>
          </a:p>
        </p:txBody>
      </p:sp>
    </p:spTree>
    <p:extLst>
      <p:ext uri="{BB962C8B-B14F-4D97-AF65-F5344CB8AC3E}">
        <p14:creationId xmlns:p14="http://schemas.microsoft.com/office/powerpoint/2010/main" val="12140176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A250C948-34F8-3EE2-040F-B2CDB9CDEF2B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FAE48B19-1D69-BEFD-5F73-27E5351EC169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EA0A59D0-2A73-CB55-8930-D4FAE1828AF8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EE1D97F-B36D-AE01-D1DC-1D323CB49E51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289FCB2B-4773-6611-F603-5ED5B65D9FBA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BADF5B4-3058-467C-B650-059610D83F04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416066E6-C121-3B79-1E27-75D7B6573A29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1B65D65-3CFE-39CC-4C42-F1F2EDFD58F8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6AFF22A8-7302-E81F-3809-AFEA78479C2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9B5C98A2-F803-3BF8-2748-076A7E4B539F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DF6B0C8B-5F7C-34E2-38CE-852E11310F49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7D1188B7-B9EE-BAA0-F635-E5A560F8DCC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C52F9C97-838D-D960-DB3B-EEF7D7C8BF60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F37EEE70-2EA3-514F-0ED7-D1FA147D7568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02DF6223-F901-A73E-E2B8-C59D270C46D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0D3D7E3F-C851-0DE4-19FD-13218CEF71A3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274F1DA4-4E71-27E0-099B-B4EEC7BAA893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D5E8D368-7093-F33C-E238-C45E447E3D5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!!capitolo2">
            <a:extLst>
              <a:ext uri="{FF2B5EF4-FFF2-40B4-BE49-F238E27FC236}">
                <a16:creationId xmlns:a16="http://schemas.microsoft.com/office/drawing/2014/main" id="{F54BA651-43AB-D8A8-87C5-15A97FD38167}"/>
              </a:ext>
            </a:extLst>
          </p:cNvPr>
          <p:cNvGrpSpPr/>
          <p:nvPr/>
        </p:nvGrpSpPr>
        <p:grpSpPr>
          <a:xfrm>
            <a:off x="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5" name="Rettangolo 54">
              <a:extLst>
                <a:ext uri="{FF2B5EF4-FFF2-40B4-BE49-F238E27FC236}">
                  <a16:creationId xmlns:a16="http://schemas.microsoft.com/office/drawing/2014/main" id="{9B9C652D-7114-673C-52D9-30CD59B69C5E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6" name="Triangolo 55">
              <a:extLst>
                <a:ext uri="{FF2B5EF4-FFF2-40B4-BE49-F238E27FC236}">
                  <a16:creationId xmlns:a16="http://schemas.microsoft.com/office/drawing/2014/main" id="{AB706715-22A8-DEEC-5E56-A3DA061460A6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7" name="!!capitolo1">
            <a:extLst>
              <a:ext uri="{FF2B5EF4-FFF2-40B4-BE49-F238E27FC236}">
                <a16:creationId xmlns:a16="http://schemas.microsoft.com/office/drawing/2014/main" id="{51656FEC-ADF5-831B-3006-81ACFE68B9B8}"/>
              </a:ext>
            </a:extLst>
          </p:cNvPr>
          <p:cNvGrpSpPr/>
          <p:nvPr/>
        </p:nvGrpSpPr>
        <p:grpSpPr>
          <a:xfrm>
            <a:off x="-1" y="0"/>
            <a:ext cx="1224000" cy="5143500"/>
            <a:chOff x="-1" y="0"/>
            <a:chExt cx="122400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8" name="Rettangolo 57">
              <a:extLst>
                <a:ext uri="{FF2B5EF4-FFF2-40B4-BE49-F238E27FC236}">
                  <a16:creationId xmlns:a16="http://schemas.microsoft.com/office/drawing/2014/main" id="{BBD21B3D-DE9B-A61F-1985-CA10A5F49D86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9" name="Triangolo 58">
              <a:extLst>
                <a:ext uri="{FF2B5EF4-FFF2-40B4-BE49-F238E27FC236}">
                  <a16:creationId xmlns:a16="http://schemas.microsoft.com/office/drawing/2014/main" id="{73FEF044-25E9-127A-6A7B-D80E72D6522D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4" name="!!titolo1">
            <a:extLst>
              <a:ext uri="{FF2B5EF4-FFF2-40B4-BE49-F238E27FC236}">
                <a16:creationId xmlns:a16="http://schemas.microsoft.com/office/drawing/2014/main" id="{A2B97D96-EF6C-FC8D-5E4D-591B1B600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Introduzione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Riferimenti</a:t>
            </a:r>
          </a:p>
        </p:txBody>
      </p:sp>
      <p:grpSp>
        <p:nvGrpSpPr>
          <p:cNvPr id="5" name="!!paper1">
            <a:extLst>
              <a:ext uri="{FF2B5EF4-FFF2-40B4-BE49-F238E27FC236}">
                <a16:creationId xmlns:a16="http://schemas.microsoft.com/office/drawing/2014/main" id="{B507F717-F0DB-55EA-7326-0F9D35558A88}"/>
              </a:ext>
            </a:extLst>
          </p:cNvPr>
          <p:cNvGrpSpPr/>
          <p:nvPr/>
        </p:nvGrpSpPr>
        <p:grpSpPr>
          <a:xfrm>
            <a:off x="2539677" y="1144421"/>
            <a:ext cx="2331046" cy="3444817"/>
            <a:chOff x="2102929" y="1147833"/>
            <a:chExt cx="2331046" cy="3444817"/>
          </a:xfrm>
        </p:grpSpPr>
        <p:grpSp>
          <p:nvGrpSpPr>
            <p:cNvPr id="6" name="Gruppo 5">
              <a:extLst>
                <a:ext uri="{FF2B5EF4-FFF2-40B4-BE49-F238E27FC236}">
                  <a16:creationId xmlns:a16="http://schemas.microsoft.com/office/drawing/2014/main" id="{98D5A03F-58EC-83C2-2D3F-41C288CBAF0E}"/>
                </a:ext>
              </a:extLst>
            </p:cNvPr>
            <p:cNvGrpSpPr/>
            <p:nvPr/>
          </p:nvGrpSpPr>
          <p:grpSpPr>
            <a:xfrm>
              <a:off x="3103392" y="1147833"/>
              <a:ext cx="320943" cy="392133"/>
              <a:chOff x="3602380" y="1349431"/>
              <a:chExt cx="320943" cy="392133"/>
            </a:xfrm>
          </p:grpSpPr>
          <p:sp>
            <p:nvSpPr>
              <p:cNvPr id="11" name="Google Shape;1133;p71">
                <a:extLst>
                  <a:ext uri="{FF2B5EF4-FFF2-40B4-BE49-F238E27FC236}">
                    <a16:creationId xmlns:a16="http://schemas.microsoft.com/office/drawing/2014/main" id="{EDE00570-C70C-F1B9-A628-A1F5B7B1ACC6}"/>
                  </a:ext>
                </a:extLst>
              </p:cNvPr>
              <p:cNvSpPr/>
              <p:nvPr/>
            </p:nvSpPr>
            <p:spPr>
              <a:xfrm>
                <a:off x="3602380" y="1349431"/>
                <a:ext cx="320943" cy="392133"/>
              </a:xfrm>
              <a:custGeom>
                <a:avLst/>
                <a:gdLst/>
                <a:ahLst/>
                <a:cxnLst/>
                <a:rect l="l" t="t" r="r" b="b"/>
                <a:pathLst>
                  <a:path w="14201" h="17351" extrusionOk="0">
                    <a:moveTo>
                      <a:pt x="13183" y="1018"/>
                    </a:moveTo>
                    <a:lnTo>
                      <a:pt x="13183" y="14298"/>
                    </a:lnTo>
                    <a:lnTo>
                      <a:pt x="3054" y="14298"/>
                    </a:lnTo>
                    <a:lnTo>
                      <a:pt x="3054" y="1018"/>
                    </a:lnTo>
                    <a:close/>
                    <a:moveTo>
                      <a:pt x="2036" y="1018"/>
                    </a:moveTo>
                    <a:lnTo>
                      <a:pt x="2036" y="14298"/>
                    </a:lnTo>
                    <a:lnTo>
                      <a:pt x="1261" y="14298"/>
                    </a:lnTo>
                    <a:lnTo>
                      <a:pt x="1018" y="14395"/>
                    </a:lnTo>
                    <a:lnTo>
                      <a:pt x="1018" y="1988"/>
                    </a:lnTo>
                    <a:lnTo>
                      <a:pt x="1018" y="1794"/>
                    </a:lnTo>
                    <a:lnTo>
                      <a:pt x="1067" y="1600"/>
                    </a:lnTo>
                    <a:lnTo>
                      <a:pt x="1164" y="1454"/>
                    </a:lnTo>
                    <a:lnTo>
                      <a:pt x="1309" y="1309"/>
                    </a:lnTo>
                    <a:lnTo>
                      <a:pt x="1455" y="1164"/>
                    </a:lnTo>
                    <a:lnTo>
                      <a:pt x="1600" y="1067"/>
                    </a:lnTo>
                    <a:lnTo>
                      <a:pt x="1794" y="1018"/>
                    </a:lnTo>
                    <a:close/>
                    <a:moveTo>
                      <a:pt x="13183" y="15315"/>
                    </a:moveTo>
                    <a:lnTo>
                      <a:pt x="13183" y="16333"/>
                    </a:lnTo>
                    <a:lnTo>
                      <a:pt x="1503" y="16333"/>
                    </a:lnTo>
                    <a:lnTo>
                      <a:pt x="1309" y="16285"/>
                    </a:lnTo>
                    <a:lnTo>
                      <a:pt x="1164" y="16188"/>
                    </a:lnTo>
                    <a:lnTo>
                      <a:pt x="1067" y="15994"/>
                    </a:lnTo>
                    <a:lnTo>
                      <a:pt x="1018" y="15800"/>
                    </a:lnTo>
                    <a:lnTo>
                      <a:pt x="1067" y="15606"/>
                    </a:lnTo>
                    <a:lnTo>
                      <a:pt x="1164" y="15461"/>
                    </a:lnTo>
                    <a:lnTo>
                      <a:pt x="1309" y="15364"/>
                    </a:lnTo>
                    <a:lnTo>
                      <a:pt x="1503" y="15315"/>
                    </a:lnTo>
                    <a:close/>
                    <a:moveTo>
                      <a:pt x="1988" y="0"/>
                    </a:moveTo>
                    <a:lnTo>
                      <a:pt x="1600" y="49"/>
                    </a:lnTo>
                    <a:lnTo>
                      <a:pt x="1212" y="146"/>
                    </a:lnTo>
                    <a:lnTo>
                      <a:pt x="873" y="340"/>
                    </a:lnTo>
                    <a:lnTo>
                      <a:pt x="582" y="582"/>
                    </a:lnTo>
                    <a:lnTo>
                      <a:pt x="340" y="873"/>
                    </a:lnTo>
                    <a:lnTo>
                      <a:pt x="146" y="1212"/>
                    </a:lnTo>
                    <a:lnTo>
                      <a:pt x="49" y="1600"/>
                    </a:lnTo>
                    <a:lnTo>
                      <a:pt x="1" y="1988"/>
                    </a:lnTo>
                    <a:lnTo>
                      <a:pt x="1" y="15800"/>
                    </a:lnTo>
                    <a:lnTo>
                      <a:pt x="1" y="16139"/>
                    </a:lnTo>
                    <a:lnTo>
                      <a:pt x="98" y="16382"/>
                    </a:lnTo>
                    <a:lnTo>
                      <a:pt x="243" y="16672"/>
                    </a:lnTo>
                    <a:lnTo>
                      <a:pt x="437" y="16866"/>
                    </a:lnTo>
                    <a:lnTo>
                      <a:pt x="679" y="17060"/>
                    </a:lnTo>
                    <a:lnTo>
                      <a:pt x="921" y="17205"/>
                    </a:lnTo>
                    <a:lnTo>
                      <a:pt x="1212" y="17302"/>
                    </a:lnTo>
                    <a:lnTo>
                      <a:pt x="1503" y="17351"/>
                    </a:lnTo>
                    <a:lnTo>
                      <a:pt x="13716" y="17351"/>
                    </a:lnTo>
                    <a:lnTo>
                      <a:pt x="13910" y="17302"/>
                    </a:lnTo>
                    <a:lnTo>
                      <a:pt x="14055" y="17205"/>
                    </a:lnTo>
                    <a:lnTo>
                      <a:pt x="14152" y="17012"/>
                    </a:lnTo>
                    <a:lnTo>
                      <a:pt x="14201" y="16818"/>
                    </a:lnTo>
                    <a:lnTo>
                      <a:pt x="14201" y="485"/>
                    </a:lnTo>
                    <a:lnTo>
                      <a:pt x="14152" y="291"/>
                    </a:lnTo>
                    <a:lnTo>
                      <a:pt x="14055" y="146"/>
                    </a:lnTo>
                    <a:lnTo>
                      <a:pt x="13910" y="49"/>
                    </a:lnTo>
                    <a:lnTo>
                      <a:pt x="13716" y="0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134;p71">
                <a:extLst>
                  <a:ext uri="{FF2B5EF4-FFF2-40B4-BE49-F238E27FC236}">
                    <a16:creationId xmlns:a16="http://schemas.microsoft.com/office/drawing/2014/main" id="{BCF6F32B-3A41-8B6A-E233-EA66B07852E2}"/>
                  </a:ext>
                </a:extLst>
              </p:cNvPr>
              <p:cNvSpPr/>
              <p:nvPr/>
            </p:nvSpPr>
            <p:spPr>
              <a:xfrm>
                <a:off x="3717391" y="1407490"/>
                <a:ext cx="138018" cy="138018"/>
              </a:xfrm>
              <a:custGeom>
                <a:avLst/>
                <a:gdLst/>
                <a:ahLst/>
                <a:cxnLst/>
                <a:rect l="l" t="t" r="r" b="b"/>
                <a:pathLst>
                  <a:path w="6107" h="6107" extrusionOk="0">
                    <a:moveTo>
                      <a:pt x="1115" y="1018"/>
                    </a:moveTo>
                    <a:lnTo>
                      <a:pt x="1309" y="1066"/>
                    </a:lnTo>
                    <a:lnTo>
                      <a:pt x="1551" y="1115"/>
                    </a:lnTo>
                    <a:lnTo>
                      <a:pt x="1842" y="1309"/>
                    </a:lnTo>
                    <a:lnTo>
                      <a:pt x="2230" y="1503"/>
                    </a:lnTo>
                    <a:lnTo>
                      <a:pt x="1503" y="2229"/>
                    </a:lnTo>
                    <a:lnTo>
                      <a:pt x="1309" y="1842"/>
                    </a:lnTo>
                    <a:lnTo>
                      <a:pt x="1115" y="1551"/>
                    </a:lnTo>
                    <a:lnTo>
                      <a:pt x="1067" y="1309"/>
                    </a:lnTo>
                    <a:lnTo>
                      <a:pt x="1018" y="1115"/>
                    </a:lnTo>
                    <a:lnTo>
                      <a:pt x="1018" y="1018"/>
                    </a:lnTo>
                    <a:close/>
                    <a:moveTo>
                      <a:pt x="5089" y="1018"/>
                    </a:moveTo>
                    <a:lnTo>
                      <a:pt x="5089" y="1115"/>
                    </a:lnTo>
                    <a:lnTo>
                      <a:pt x="5041" y="1309"/>
                    </a:lnTo>
                    <a:lnTo>
                      <a:pt x="4944" y="1551"/>
                    </a:lnTo>
                    <a:lnTo>
                      <a:pt x="4798" y="1842"/>
                    </a:lnTo>
                    <a:lnTo>
                      <a:pt x="4605" y="2229"/>
                    </a:lnTo>
                    <a:lnTo>
                      <a:pt x="4217" y="1842"/>
                    </a:lnTo>
                    <a:lnTo>
                      <a:pt x="3878" y="1503"/>
                    </a:lnTo>
                    <a:lnTo>
                      <a:pt x="4217" y="1309"/>
                    </a:lnTo>
                    <a:lnTo>
                      <a:pt x="4556" y="1115"/>
                    </a:lnTo>
                    <a:lnTo>
                      <a:pt x="4798" y="1066"/>
                    </a:lnTo>
                    <a:lnTo>
                      <a:pt x="4944" y="1018"/>
                    </a:lnTo>
                    <a:close/>
                    <a:moveTo>
                      <a:pt x="3054" y="2133"/>
                    </a:moveTo>
                    <a:lnTo>
                      <a:pt x="3538" y="2569"/>
                    </a:lnTo>
                    <a:lnTo>
                      <a:pt x="3975" y="3053"/>
                    </a:lnTo>
                    <a:lnTo>
                      <a:pt x="3538" y="3538"/>
                    </a:lnTo>
                    <a:lnTo>
                      <a:pt x="3054" y="3974"/>
                    </a:lnTo>
                    <a:lnTo>
                      <a:pt x="2569" y="3538"/>
                    </a:lnTo>
                    <a:lnTo>
                      <a:pt x="2133" y="3053"/>
                    </a:lnTo>
                    <a:lnTo>
                      <a:pt x="2569" y="2569"/>
                    </a:lnTo>
                    <a:lnTo>
                      <a:pt x="3054" y="2133"/>
                    </a:lnTo>
                    <a:close/>
                    <a:moveTo>
                      <a:pt x="1503" y="3877"/>
                    </a:moveTo>
                    <a:lnTo>
                      <a:pt x="1842" y="4217"/>
                    </a:lnTo>
                    <a:lnTo>
                      <a:pt x="2230" y="4604"/>
                    </a:lnTo>
                    <a:lnTo>
                      <a:pt x="1842" y="4798"/>
                    </a:lnTo>
                    <a:lnTo>
                      <a:pt x="1551" y="4944"/>
                    </a:lnTo>
                    <a:lnTo>
                      <a:pt x="1309" y="5040"/>
                    </a:lnTo>
                    <a:lnTo>
                      <a:pt x="1115" y="5089"/>
                    </a:lnTo>
                    <a:lnTo>
                      <a:pt x="1018" y="5089"/>
                    </a:lnTo>
                    <a:lnTo>
                      <a:pt x="1018" y="4992"/>
                    </a:lnTo>
                    <a:lnTo>
                      <a:pt x="1067" y="4798"/>
                    </a:lnTo>
                    <a:lnTo>
                      <a:pt x="1115" y="4556"/>
                    </a:lnTo>
                    <a:lnTo>
                      <a:pt x="1309" y="4217"/>
                    </a:lnTo>
                    <a:lnTo>
                      <a:pt x="1503" y="3877"/>
                    </a:lnTo>
                    <a:close/>
                    <a:moveTo>
                      <a:pt x="4605" y="3877"/>
                    </a:moveTo>
                    <a:lnTo>
                      <a:pt x="4798" y="4217"/>
                    </a:lnTo>
                    <a:lnTo>
                      <a:pt x="4944" y="4556"/>
                    </a:lnTo>
                    <a:lnTo>
                      <a:pt x="5041" y="4798"/>
                    </a:lnTo>
                    <a:lnTo>
                      <a:pt x="5089" y="4992"/>
                    </a:lnTo>
                    <a:lnTo>
                      <a:pt x="5089" y="5089"/>
                    </a:lnTo>
                    <a:lnTo>
                      <a:pt x="4944" y="5089"/>
                    </a:lnTo>
                    <a:lnTo>
                      <a:pt x="4798" y="5040"/>
                    </a:lnTo>
                    <a:lnTo>
                      <a:pt x="4556" y="4944"/>
                    </a:lnTo>
                    <a:lnTo>
                      <a:pt x="4217" y="4798"/>
                    </a:lnTo>
                    <a:lnTo>
                      <a:pt x="3878" y="4604"/>
                    </a:lnTo>
                    <a:lnTo>
                      <a:pt x="4217" y="4217"/>
                    </a:lnTo>
                    <a:lnTo>
                      <a:pt x="4605" y="3877"/>
                    </a:lnTo>
                    <a:close/>
                    <a:moveTo>
                      <a:pt x="921" y="0"/>
                    </a:moveTo>
                    <a:lnTo>
                      <a:pt x="727" y="49"/>
                    </a:lnTo>
                    <a:lnTo>
                      <a:pt x="534" y="97"/>
                    </a:lnTo>
                    <a:lnTo>
                      <a:pt x="388" y="194"/>
                    </a:lnTo>
                    <a:lnTo>
                      <a:pt x="291" y="291"/>
                    </a:lnTo>
                    <a:lnTo>
                      <a:pt x="194" y="388"/>
                    </a:lnTo>
                    <a:lnTo>
                      <a:pt x="97" y="533"/>
                    </a:lnTo>
                    <a:lnTo>
                      <a:pt x="49" y="727"/>
                    </a:lnTo>
                    <a:lnTo>
                      <a:pt x="0" y="921"/>
                    </a:lnTo>
                    <a:lnTo>
                      <a:pt x="0" y="1163"/>
                    </a:lnTo>
                    <a:lnTo>
                      <a:pt x="49" y="1454"/>
                    </a:lnTo>
                    <a:lnTo>
                      <a:pt x="146" y="1793"/>
                    </a:lnTo>
                    <a:lnTo>
                      <a:pt x="291" y="2181"/>
                    </a:lnTo>
                    <a:lnTo>
                      <a:pt x="534" y="2617"/>
                    </a:lnTo>
                    <a:lnTo>
                      <a:pt x="824" y="3053"/>
                    </a:lnTo>
                    <a:lnTo>
                      <a:pt x="534" y="3490"/>
                    </a:lnTo>
                    <a:lnTo>
                      <a:pt x="291" y="3926"/>
                    </a:lnTo>
                    <a:lnTo>
                      <a:pt x="146" y="4313"/>
                    </a:lnTo>
                    <a:lnTo>
                      <a:pt x="49" y="4604"/>
                    </a:lnTo>
                    <a:lnTo>
                      <a:pt x="0" y="4895"/>
                    </a:lnTo>
                    <a:lnTo>
                      <a:pt x="0" y="5137"/>
                    </a:lnTo>
                    <a:lnTo>
                      <a:pt x="49" y="5380"/>
                    </a:lnTo>
                    <a:lnTo>
                      <a:pt x="97" y="5525"/>
                    </a:lnTo>
                    <a:lnTo>
                      <a:pt x="194" y="5670"/>
                    </a:lnTo>
                    <a:lnTo>
                      <a:pt x="291" y="5816"/>
                    </a:lnTo>
                    <a:lnTo>
                      <a:pt x="437" y="5913"/>
                    </a:lnTo>
                    <a:lnTo>
                      <a:pt x="582" y="6010"/>
                    </a:lnTo>
                    <a:lnTo>
                      <a:pt x="824" y="6058"/>
                    </a:lnTo>
                    <a:lnTo>
                      <a:pt x="1067" y="6107"/>
                    </a:lnTo>
                    <a:lnTo>
                      <a:pt x="1261" y="6058"/>
                    </a:lnTo>
                    <a:lnTo>
                      <a:pt x="1551" y="6010"/>
                    </a:lnTo>
                    <a:lnTo>
                      <a:pt x="1842" y="5913"/>
                    </a:lnTo>
                    <a:lnTo>
                      <a:pt x="2181" y="5767"/>
                    </a:lnTo>
                    <a:lnTo>
                      <a:pt x="2618" y="5574"/>
                    </a:lnTo>
                    <a:lnTo>
                      <a:pt x="3054" y="5234"/>
                    </a:lnTo>
                    <a:lnTo>
                      <a:pt x="3490" y="5574"/>
                    </a:lnTo>
                    <a:lnTo>
                      <a:pt x="3926" y="5767"/>
                    </a:lnTo>
                    <a:lnTo>
                      <a:pt x="4265" y="5913"/>
                    </a:lnTo>
                    <a:lnTo>
                      <a:pt x="4556" y="6010"/>
                    </a:lnTo>
                    <a:lnTo>
                      <a:pt x="4798" y="6058"/>
                    </a:lnTo>
                    <a:lnTo>
                      <a:pt x="5041" y="6107"/>
                    </a:lnTo>
                    <a:lnTo>
                      <a:pt x="5283" y="6058"/>
                    </a:lnTo>
                    <a:lnTo>
                      <a:pt x="5477" y="6010"/>
                    </a:lnTo>
                    <a:lnTo>
                      <a:pt x="5671" y="5913"/>
                    </a:lnTo>
                    <a:lnTo>
                      <a:pt x="5816" y="5816"/>
                    </a:lnTo>
                    <a:lnTo>
                      <a:pt x="5913" y="5670"/>
                    </a:lnTo>
                    <a:lnTo>
                      <a:pt x="5962" y="5525"/>
                    </a:lnTo>
                    <a:lnTo>
                      <a:pt x="6059" y="5380"/>
                    </a:lnTo>
                    <a:lnTo>
                      <a:pt x="6107" y="5137"/>
                    </a:lnTo>
                    <a:lnTo>
                      <a:pt x="6107" y="4895"/>
                    </a:lnTo>
                    <a:lnTo>
                      <a:pt x="6059" y="4604"/>
                    </a:lnTo>
                    <a:lnTo>
                      <a:pt x="5962" y="4313"/>
                    </a:lnTo>
                    <a:lnTo>
                      <a:pt x="5768" y="3926"/>
                    </a:lnTo>
                    <a:lnTo>
                      <a:pt x="5574" y="3490"/>
                    </a:lnTo>
                    <a:lnTo>
                      <a:pt x="5235" y="3053"/>
                    </a:lnTo>
                    <a:lnTo>
                      <a:pt x="5574" y="2617"/>
                    </a:lnTo>
                    <a:lnTo>
                      <a:pt x="5768" y="2181"/>
                    </a:lnTo>
                    <a:lnTo>
                      <a:pt x="5962" y="1793"/>
                    </a:lnTo>
                    <a:lnTo>
                      <a:pt x="6059" y="1454"/>
                    </a:lnTo>
                    <a:lnTo>
                      <a:pt x="6107" y="1163"/>
                    </a:lnTo>
                    <a:lnTo>
                      <a:pt x="6107" y="921"/>
                    </a:lnTo>
                    <a:lnTo>
                      <a:pt x="6059" y="727"/>
                    </a:lnTo>
                    <a:lnTo>
                      <a:pt x="5962" y="533"/>
                    </a:lnTo>
                    <a:lnTo>
                      <a:pt x="5913" y="388"/>
                    </a:lnTo>
                    <a:lnTo>
                      <a:pt x="5816" y="291"/>
                    </a:lnTo>
                    <a:lnTo>
                      <a:pt x="5671" y="194"/>
                    </a:lnTo>
                    <a:lnTo>
                      <a:pt x="5525" y="97"/>
                    </a:lnTo>
                    <a:lnTo>
                      <a:pt x="5380" y="49"/>
                    </a:lnTo>
                    <a:lnTo>
                      <a:pt x="5138" y="0"/>
                    </a:lnTo>
                    <a:lnTo>
                      <a:pt x="4895" y="0"/>
                    </a:lnTo>
                    <a:lnTo>
                      <a:pt x="4605" y="49"/>
                    </a:lnTo>
                    <a:lnTo>
                      <a:pt x="4314" y="145"/>
                    </a:lnTo>
                    <a:lnTo>
                      <a:pt x="3926" y="291"/>
                    </a:lnTo>
                    <a:lnTo>
                      <a:pt x="3490" y="533"/>
                    </a:lnTo>
                    <a:lnTo>
                      <a:pt x="3054" y="824"/>
                    </a:lnTo>
                    <a:lnTo>
                      <a:pt x="2618" y="533"/>
                    </a:lnTo>
                    <a:lnTo>
                      <a:pt x="2181" y="291"/>
                    </a:lnTo>
                    <a:lnTo>
                      <a:pt x="1794" y="145"/>
                    </a:lnTo>
                    <a:lnTo>
                      <a:pt x="1454" y="49"/>
                    </a:lnTo>
                    <a:lnTo>
                      <a:pt x="1164" y="0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135;p71">
                <a:extLst>
                  <a:ext uri="{FF2B5EF4-FFF2-40B4-BE49-F238E27FC236}">
                    <a16:creationId xmlns:a16="http://schemas.microsoft.com/office/drawing/2014/main" id="{15C467C9-82AA-6517-F53E-863984B212AA}"/>
                  </a:ext>
                </a:extLst>
              </p:cNvPr>
              <p:cNvSpPr/>
              <p:nvPr/>
            </p:nvSpPr>
            <p:spPr>
              <a:xfrm>
                <a:off x="3710815" y="1568493"/>
                <a:ext cx="151171" cy="23029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1019" extrusionOk="0">
                    <a:moveTo>
                      <a:pt x="485" y="0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49" y="291"/>
                    </a:lnTo>
                    <a:lnTo>
                      <a:pt x="1" y="485"/>
                    </a:lnTo>
                    <a:lnTo>
                      <a:pt x="49" y="679"/>
                    </a:lnTo>
                    <a:lnTo>
                      <a:pt x="146" y="873"/>
                    </a:lnTo>
                    <a:lnTo>
                      <a:pt x="291" y="970"/>
                    </a:lnTo>
                    <a:lnTo>
                      <a:pt x="485" y="1018"/>
                    </a:lnTo>
                    <a:lnTo>
                      <a:pt x="6156" y="1018"/>
                    </a:lnTo>
                    <a:lnTo>
                      <a:pt x="6350" y="970"/>
                    </a:lnTo>
                    <a:lnTo>
                      <a:pt x="6543" y="873"/>
                    </a:lnTo>
                    <a:lnTo>
                      <a:pt x="6640" y="679"/>
                    </a:lnTo>
                    <a:lnTo>
                      <a:pt x="6689" y="485"/>
                    </a:lnTo>
                    <a:lnTo>
                      <a:pt x="6640" y="291"/>
                    </a:lnTo>
                    <a:lnTo>
                      <a:pt x="6543" y="146"/>
                    </a:lnTo>
                    <a:lnTo>
                      <a:pt x="6350" y="49"/>
                    </a:lnTo>
                    <a:lnTo>
                      <a:pt x="6156" y="0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136;p71">
                <a:extLst>
                  <a:ext uri="{FF2B5EF4-FFF2-40B4-BE49-F238E27FC236}">
                    <a16:creationId xmlns:a16="http://schemas.microsoft.com/office/drawing/2014/main" id="{BB0F967E-F541-BF1F-8078-C957E28F38E1}"/>
                  </a:ext>
                </a:extLst>
              </p:cNvPr>
              <p:cNvSpPr/>
              <p:nvPr/>
            </p:nvSpPr>
            <p:spPr>
              <a:xfrm>
                <a:off x="3710815" y="1614484"/>
                <a:ext cx="151171" cy="23029"/>
              </a:xfrm>
              <a:custGeom>
                <a:avLst/>
                <a:gdLst/>
                <a:ahLst/>
                <a:cxnLst/>
                <a:rect l="l" t="t" r="r" b="b"/>
                <a:pathLst>
                  <a:path w="6689" h="1019" extrusionOk="0">
                    <a:moveTo>
                      <a:pt x="485" y="1"/>
                    </a:moveTo>
                    <a:lnTo>
                      <a:pt x="291" y="49"/>
                    </a:lnTo>
                    <a:lnTo>
                      <a:pt x="146" y="146"/>
                    </a:lnTo>
                    <a:lnTo>
                      <a:pt x="49" y="292"/>
                    </a:lnTo>
                    <a:lnTo>
                      <a:pt x="1" y="486"/>
                    </a:lnTo>
                    <a:lnTo>
                      <a:pt x="49" y="679"/>
                    </a:lnTo>
                    <a:lnTo>
                      <a:pt x="146" y="873"/>
                    </a:lnTo>
                    <a:lnTo>
                      <a:pt x="291" y="970"/>
                    </a:lnTo>
                    <a:lnTo>
                      <a:pt x="485" y="1019"/>
                    </a:lnTo>
                    <a:lnTo>
                      <a:pt x="6156" y="1019"/>
                    </a:lnTo>
                    <a:lnTo>
                      <a:pt x="6350" y="970"/>
                    </a:lnTo>
                    <a:lnTo>
                      <a:pt x="6543" y="873"/>
                    </a:lnTo>
                    <a:lnTo>
                      <a:pt x="6640" y="679"/>
                    </a:lnTo>
                    <a:lnTo>
                      <a:pt x="6689" y="486"/>
                    </a:lnTo>
                    <a:lnTo>
                      <a:pt x="6640" y="292"/>
                    </a:lnTo>
                    <a:lnTo>
                      <a:pt x="6543" y="146"/>
                    </a:lnTo>
                    <a:lnTo>
                      <a:pt x="6350" y="49"/>
                    </a:lnTo>
                    <a:lnTo>
                      <a:pt x="6156" y="1"/>
                    </a:ln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7" name="Connettore 1 6">
              <a:extLst>
                <a:ext uri="{FF2B5EF4-FFF2-40B4-BE49-F238E27FC236}">
                  <a16:creationId xmlns:a16="http://schemas.microsoft.com/office/drawing/2014/main" id="{7D452541-0037-10D8-227F-76DCCFB089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27412" y="4058479"/>
              <a:ext cx="720000" cy="1530"/>
            </a:xfrm>
            <a:prstGeom prst="line">
              <a:avLst/>
            </a:prstGeom>
            <a:ln w="19050">
              <a:solidFill>
                <a:schemeClr val="bg2">
                  <a:lumMod val="1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DCC00F3E-4BF5-A914-5313-0955DE9E1B08}"/>
                </a:ext>
              </a:extLst>
            </p:cNvPr>
            <p:cNvSpPr txBox="1"/>
            <p:nvPr/>
          </p:nvSpPr>
          <p:spPr>
            <a:xfrm>
              <a:off x="2685800" y="1539966"/>
              <a:ext cx="1156126" cy="786163"/>
            </a:xfrm>
            <a:prstGeom prst="rect">
              <a:avLst/>
            </a:prstGeom>
            <a:noFill/>
          </p:spPr>
          <p:txBody>
            <a:bodyPr wrap="square" tIns="108000" bIns="0" rtlCol="0" anchor="b">
              <a:noAutofit/>
            </a:bodyPr>
            <a:lstStyle/>
            <a:p>
              <a:pPr algn="ctr"/>
              <a:r>
                <a:rPr lang="it-IT" sz="4400" b="1" dirty="0">
                  <a:latin typeface="SF Pro Display Black" pitchFamily="2" charset="0"/>
                  <a:ea typeface="SF Pro Display Black" pitchFamily="2" charset="0"/>
                  <a:cs typeface="SF Pro Display Black" pitchFamily="2" charset="0"/>
                </a:rPr>
                <a:t>P1</a:t>
              </a:r>
              <a:endParaRPr lang="it-IT" b="1" dirty="0">
                <a:latin typeface="SF Pro Display Black" pitchFamily="2" charset="0"/>
                <a:ea typeface="SF Pro Display Black" pitchFamily="2" charset="0"/>
                <a:cs typeface="SF Pro Display Black" pitchFamily="2" charset="0"/>
              </a:endParaRPr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0AC02267-A2BD-A81A-9267-A943543988AC}"/>
                </a:ext>
              </a:extLst>
            </p:cNvPr>
            <p:cNvSpPr txBox="1"/>
            <p:nvPr/>
          </p:nvSpPr>
          <p:spPr>
            <a:xfrm>
              <a:off x="2330963" y="2326129"/>
              <a:ext cx="1874978" cy="1562273"/>
            </a:xfrm>
            <a:prstGeom prst="rect">
              <a:avLst/>
            </a:prstGeom>
            <a:noFill/>
          </p:spPr>
          <p:txBody>
            <a:bodyPr wrap="square" tIns="108000" bIns="0" rtlCol="0" anchor="b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t-IT" i="1" dirty="0">
                  <a:latin typeface="SF Pro Display" pitchFamily="2" charset="0"/>
                  <a:ea typeface="SF Pro Display" pitchFamily="2" charset="0"/>
                  <a:cs typeface="SF Pro Display" pitchFamily="2" charset="0"/>
                </a:rPr>
                <a:t>Titolo</a:t>
              </a:r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CC2267AD-50E7-43D1-8ED7-D36193E35417}"/>
                </a:ext>
              </a:extLst>
            </p:cNvPr>
            <p:cNvSpPr txBox="1"/>
            <p:nvPr/>
          </p:nvSpPr>
          <p:spPr>
            <a:xfrm>
              <a:off x="2102929" y="4058479"/>
              <a:ext cx="2331046" cy="534171"/>
            </a:xfrm>
            <a:prstGeom prst="rect">
              <a:avLst/>
            </a:prstGeom>
            <a:noFill/>
          </p:spPr>
          <p:txBody>
            <a:bodyPr wrap="square" tIns="108000" bIns="0" rtlCol="0" anchor="b"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it-IT" sz="1200" i="1" dirty="0">
                  <a:latin typeface="SF Pro Display Light" pitchFamily="2" charset="0"/>
                  <a:ea typeface="SF Pro Display Light" pitchFamily="2" charset="0"/>
                  <a:cs typeface="SF Pro Display Light" pitchFamily="2" charset="0"/>
                </a:rPr>
                <a:t>Autori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84201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347C9A66-C811-4EA7-AD12-4827E06B8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D66B3226-9A98-D4E1-A874-3DCC63C936F9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EF8BD595-6057-AACA-BE07-B94DAE5E8D4B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CC6B9126-EEF1-6F73-6C54-98785DF1349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C04FBEF2-88EE-FDF1-2C2E-7AE48B9B4E09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2990AE14-AA57-D8DB-7829-DF8FACA41F7C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C0098BDB-16E6-E4F4-121E-265D16412DB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205B62B6-0E0C-22F0-5074-1E627C4B5B46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EBB278D-5786-BDDD-7801-F7DD17F50731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B5365BE4-FF4A-17F9-87C3-F2009C43C4B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8123B663-6546-EDDE-F45F-CC7551A784B1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D7207A97-4D01-7775-2883-6355EEF7087D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C49F0D08-E41B-1801-47D6-1645F7668B6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53D9DFBC-E83E-4F29-EF50-4E3250AF39C4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3659FEA6-2BB5-F2EF-F84D-9FC306A100CD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6E919C41-86E6-6DDB-BCED-6CF758AB4B99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48B411C8-7C1A-C985-4738-201400CF244D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34CF9B94-0807-A1F1-0BBD-155F228FE4EB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3E4ABA1E-5495-E145-933F-14683DD51DED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!!capitolo2">
            <a:extLst>
              <a:ext uri="{FF2B5EF4-FFF2-40B4-BE49-F238E27FC236}">
                <a16:creationId xmlns:a16="http://schemas.microsoft.com/office/drawing/2014/main" id="{F52703DD-10F7-56E2-D06C-86725491C96B}"/>
              </a:ext>
            </a:extLst>
          </p:cNvPr>
          <p:cNvGrpSpPr/>
          <p:nvPr/>
        </p:nvGrpSpPr>
        <p:grpSpPr>
          <a:xfrm>
            <a:off x="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5" name="Rettangolo 54">
              <a:extLst>
                <a:ext uri="{FF2B5EF4-FFF2-40B4-BE49-F238E27FC236}">
                  <a16:creationId xmlns:a16="http://schemas.microsoft.com/office/drawing/2014/main" id="{C6A60F83-7ADD-2C85-C9FF-F8771FA307FC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6" name="Triangolo 55">
              <a:extLst>
                <a:ext uri="{FF2B5EF4-FFF2-40B4-BE49-F238E27FC236}">
                  <a16:creationId xmlns:a16="http://schemas.microsoft.com/office/drawing/2014/main" id="{78FC8E7D-F799-51ED-34B7-2F87A4A2CF2E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!!capitolo1">
            <a:extLst>
              <a:ext uri="{FF2B5EF4-FFF2-40B4-BE49-F238E27FC236}">
                <a16:creationId xmlns:a16="http://schemas.microsoft.com/office/drawing/2014/main" id="{ECFCB4A3-0B91-CC01-B54C-52BDCECACD78}"/>
              </a:ext>
            </a:extLst>
          </p:cNvPr>
          <p:cNvGrpSpPr/>
          <p:nvPr/>
        </p:nvGrpSpPr>
        <p:grpSpPr>
          <a:xfrm>
            <a:off x="-1800000" y="0"/>
            <a:ext cx="1224000" cy="5143500"/>
            <a:chOff x="-1" y="0"/>
            <a:chExt cx="1224000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" name="Rettangolo 3">
              <a:extLst>
                <a:ext uri="{FF2B5EF4-FFF2-40B4-BE49-F238E27FC236}">
                  <a16:creationId xmlns:a16="http://schemas.microsoft.com/office/drawing/2014/main" id="{76D658A2-DC92-C30A-0CC0-16F40CCB8BB3}"/>
                </a:ext>
              </a:extLst>
            </p:cNvPr>
            <p:cNvSpPr/>
            <p:nvPr/>
          </p:nvSpPr>
          <p:spPr>
            <a:xfrm>
              <a:off x="-1" y="0"/>
              <a:ext cx="1116000" cy="514350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1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24B78610-D052-15B6-8CB0-7423D09407BC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!!titolo2">
            <a:extLst>
              <a:ext uri="{FF2B5EF4-FFF2-40B4-BE49-F238E27FC236}">
                <a16:creationId xmlns:a16="http://schemas.microsoft.com/office/drawing/2014/main" id="{A5DC7B03-8BAB-52A6-8173-114FAD56BD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723245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Stato dell’arte</a:t>
            </a:r>
            <a:endParaRPr lang="it-IT" sz="2000" b="0" dirty="0">
              <a:solidFill>
                <a:schemeClr val="bg2">
                  <a:lumMod val="10000"/>
                </a:schemeClr>
              </a:solidFill>
              <a:latin typeface="Outfit Medium" pitchFamily="2" charset="0"/>
            </a:endParaRPr>
          </a:p>
        </p:txBody>
      </p:sp>
      <p:sp>
        <p:nvSpPr>
          <p:cNvPr id="2" name="!!note2">
            <a:extLst>
              <a:ext uri="{FF2B5EF4-FFF2-40B4-BE49-F238E27FC236}">
                <a16:creationId xmlns:a16="http://schemas.microsoft.com/office/drawing/2014/main" id="{A543231A-F6DE-3B3D-4CCB-0A33865C0C41}"/>
              </a:ext>
            </a:extLst>
          </p:cNvPr>
          <p:cNvSpPr txBox="1"/>
          <p:nvPr/>
        </p:nvSpPr>
        <p:spPr>
          <a:xfrm>
            <a:off x="3585680" y="1787703"/>
            <a:ext cx="410966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rendering pipeline (in particolare illuminazione e </a:t>
            </a:r>
            <a:r>
              <a:rPr lang="it-IT" dirty="0" err="1"/>
              <a:t>shading</a:t>
            </a:r>
            <a:r>
              <a:rPr lang="it-IT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 err="1"/>
              <a:t>projective</a:t>
            </a:r>
            <a:r>
              <a:rPr lang="it-IT" dirty="0"/>
              <a:t> </a:t>
            </a:r>
            <a:r>
              <a:rPr lang="it-IT" dirty="0" err="1"/>
              <a:t>shadowing</a:t>
            </a: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shadow volumes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stencil buffer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shadow mapping - vantaggi e svantaggi (sia dal paper che dal tutorial)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frame buffer e </a:t>
            </a:r>
            <a:r>
              <a:rPr lang="it-IT" dirty="0" err="1"/>
              <a:t>z</a:t>
            </a:r>
            <a:r>
              <a:rPr lang="it-IT" dirty="0"/>
              <a:t>-buffer</a:t>
            </a:r>
          </a:p>
        </p:txBody>
      </p:sp>
    </p:spTree>
    <p:extLst>
      <p:ext uri="{BB962C8B-B14F-4D97-AF65-F5344CB8AC3E}">
        <p14:creationId xmlns:p14="http://schemas.microsoft.com/office/powerpoint/2010/main" val="19696426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D7D0DD51-C1AF-8D7D-030B-1B0848094B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20AA587C-E073-5EA1-8832-0B72BB432DCD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EE74F7E3-9A33-A4A2-2D0B-203DB9F77689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0231C0AC-1C8C-BF07-C32F-C7DB49A4FA9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4B7AF454-BC75-C704-9E8F-D9036B176710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C627F23E-905A-79A7-4EFF-BAA397AF31D6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62E19F7-D455-54D3-F985-73B5802F8686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14116D94-465D-DEF0-3EF2-DF2A6F89BC27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85F26C8F-664B-745C-3E32-E318211D4A1A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0AE3C605-192F-A3A1-4A89-930F28FFC453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AFC4AD1D-B8A8-B297-1F52-1CD32879639C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5480BE75-BC7B-B1B0-6F30-D92FD9978CB3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4B49AFCD-10CE-40DA-5250-ABB35F8D9B02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F2F5751B-637B-3514-452D-3AD11725A542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123CDA3D-E7D6-2D9C-FEF4-C0432843FCD1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B1349A0D-C5D8-FC43-EDF6-61EE6E9EF1C8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!!capitolo3">
            <a:extLst>
              <a:ext uri="{FF2B5EF4-FFF2-40B4-BE49-F238E27FC236}">
                <a16:creationId xmlns:a16="http://schemas.microsoft.com/office/drawing/2014/main" id="{0A28556D-D12F-031C-AB78-623F60E6CB61}"/>
              </a:ext>
            </a:extLst>
          </p:cNvPr>
          <p:cNvGrpSpPr/>
          <p:nvPr/>
        </p:nvGrpSpPr>
        <p:grpSpPr>
          <a:xfrm>
            <a:off x="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52" name="Rettangolo 51">
              <a:extLst>
                <a:ext uri="{FF2B5EF4-FFF2-40B4-BE49-F238E27FC236}">
                  <a16:creationId xmlns:a16="http://schemas.microsoft.com/office/drawing/2014/main" id="{C0DA7830-916D-D336-58FD-333EE50AA260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3" name="Triangolo 52">
              <a:extLst>
                <a:ext uri="{FF2B5EF4-FFF2-40B4-BE49-F238E27FC236}">
                  <a16:creationId xmlns:a16="http://schemas.microsoft.com/office/drawing/2014/main" id="{26CA32C7-0BD2-B6FE-A35A-BA66FE4C206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2">
            <a:extLst>
              <a:ext uri="{FF2B5EF4-FFF2-40B4-BE49-F238E27FC236}">
                <a16:creationId xmlns:a16="http://schemas.microsoft.com/office/drawing/2014/main" id="{84417D05-F846-04CF-8A3A-5BB520AC175A}"/>
              </a:ext>
            </a:extLst>
          </p:cNvPr>
          <p:cNvGrpSpPr/>
          <p:nvPr/>
        </p:nvGrpSpPr>
        <p:grpSpPr>
          <a:xfrm>
            <a:off x="-1800000" y="0"/>
            <a:ext cx="1296000" cy="5143500"/>
            <a:chOff x="-72001" y="0"/>
            <a:chExt cx="1296000" cy="5143500"/>
          </a:xfrm>
          <a:solidFill>
            <a:schemeClr val="bg2">
              <a:lumMod val="25000"/>
            </a:schemeClr>
          </a:solidFill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86020799-AAA5-2CA3-FF43-7026F9ED79EE}"/>
                </a:ext>
              </a:extLst>
            </p:cNvPr>
            <p:cNvSpPr/>
            <p:nvPr/>
          </p:nvSpPr>
          <p:spPr>
            <a:xfrm>
              <a:off x="-72001" y="0"/>
              <a:ext cx="1188000" cy="5143500"/>
            </a:xfrm>
            <a:prstGeom prst="rect">
              <a:avLst/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2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FC9412A8-7106-86FC-5CAD-1B1140D00466}"/>
                </a:ext>
              </a:extLst>
            </p:cNvPr>
            <p:cNvSpPr/>
            <p:nvPr/>
          </p:nvSpPr>
          <p:spPr>
            <a:xfrm rot="5400000">
              <a:off x="989442" y="432000"/>
              <a:ext cx="361114" cy="108000"/>
            </a:xfrm>
            <a:prstGeom prst="triangle">
              <a:avLst>
                <a:gd name="adj" fmla="val 51739"/>
              </a:avLst>
            </a:prstGeom>
            <a:solidFill>
              <a:srgbClr val="24335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9" name="!!titolo1">
            <a:extLst>
              <a:ext uri="{FF2B5EF4-FFF2-40B4-BE49-F238E27FC236}">
                <a16:creationId xmlns:a16="http://schemas.microsoft.com/office/drawing/2014/main" id="{F44CFFE1-D2F6-CA6A-FC8D-0550A3F76C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L’algoritmo di Lance Williams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Schema esecutivo</a:t>
            </a:r>
          </a:p>
        </p:txBody>
      </p:sp>
      <p:sp>
        <p:nvSpPr>
          <p:cNvPr id="6" name="Rettangolo con angoli arrotondati 5">
            <a:extLst>
              <a:ext uri="{FF2B5EF4-FFF2-40B4-BE49-F238E27FC236}">
                <a16:creationId xmlns:a16="http://schemas.microsoft.com/office/drawing/2014/main" id="{B93CCED4-0F2C-431B-F0EB-2DE95B785E41}"/>
              </a:ext>
            </a:extLst>
          </p:cNvPr>
          <p:cNvSpPr/>
          <p:nvPr/>
        </p:nvSpPr>
        <p:spPr>
          <a:xfrm>
            <a:off x="1919059" y="1522748"/>
            <a:ext cx="1883422" cy="3379105"/>
          </a:xfrm>
          <a:prstGeom prst="roundRect">
            <a:avLst>
              <a:gd name="adj" fmla="val 12103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it-IT" sz="16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Si disegna la scena dal punto di vista della fonte luminosa per generare la shadow map.</a:t>
            </a:r>
          </a:p>
        </p:txBody>
      </p:sp>
      <p:sp>
        <p:nvSpPr>
          <p:cNvPr id="7" name="Rettangolo con angoli arrotondati 6">
            <a:extLst>
              <a:ext uri="{FF2B5EF4-FFF2-40B4-BE49-F238E27FC236}">
                <a16:creationId xmlns:a16="http://schemas.microsoft.com/office/drawing/2014/main" id="{B647613E-48B3-02BF-6F2D-10086E782BD1}"/>
              </a:ext>
            </a:extLst>
          </p:cNvPr>
          <p:cNvSpPr/>
          <p:nvPr/>
        </p:nvSpPr>
        <p:spPr>
          <a:xfrm>
            <a:off x="4409819" y="1522748"/>
            <a:ext cx="1883422" cy="3379105"/>
          </a:xfrm>
          <a:prstGeom prst="roundRect">
            <a:avLst>
              <a:gd name="adj" fmla="val 12103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it-IT" sz="16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Si disegna la scena dal punto di vista dello osservatore con una luce diffusa per disegnare la scena «in ombra».</a:t>
            </a:r>
          </a:p>
        </p:txBody>
      </p:sp>
      <p:sp>
        <p:nvSpPr>
          <p:cNvPr id="8" name="Rettangolo con angoli arrotondati 7">
            <a:extLst>
              <a:ext uri="{FF2B5EF4-FFF2-40B4-BE49-F238E27FC236}">
                <a16:creationId xmlns:a16="http://schemas.microsoft.com/office/drawing/2014/main" id="{AFF5EA77-1F6E-3136-0881-4881398C0816}"/>
              </a:ext>
            </a:extLst>
          </p:cNvPr>
          <p:cNvSpPr/>
          <p:nvPr/>
        </p:nvSpPr>
        <p:spPr>
          <a:xfrm>
            <a:off x="6900577" y="1522748"/>
            <a:ext cx="1883422" cy="3379105"/>
          </a:xfrm>
          <a:prstGeom prst="roundRect">
            <a:avLst>
              <a:gd name="adj" fmla="val 12103"/>
            </a:avLst>
          </a:prstGeom>
          <a:solidFill>
            <a:schemeClr val="bg1"/>
          </a:solidFill>
          <a:ln w="38100">
            <a:solidFill>
              <a:schemeClr val="bg2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72000" rIns="72000" bIns="72000" rtlCol="0" anchor="ctr"/>
          <a:lstStyle/>
          <a:p>
            <a:pPr algn="ctr"/>
            <a:r>
              <a:rPr lang="it-IT" sz="1600" i="1" dirty="0">
                <a:solidFill>
                  <a:schemeClr val="bg2">
                    <a:lumMod val="10000"/>
                  </a:schemeClr>
                </a:solidFill>
                <a:latin typeface="SF Pro Display" pitchFamily="2" charset="0"/>
                <a:ea typeface="SF Pro Display" pitchFamily="2" charset="0"/>
                <a:cs typeface="SF Pro Display" pitchFamily="2" charset="0"/>
              </a:rPr>
              <a:t>Si ridisegna la scena dal punto di vista dello osservatore con una luce più forte e si applica il depth test.</a:t>
            </a:r>
          </a:p>
        </p:txBody>
      </p:sp>
      <p:sp>
        <p:nvSpPr>
          <p:cNvPr id="11" name="Triangolo 10">
            <a:extLst>
              <a:ext uri="{FF2B5EF4-FFF2-40B4-BE49-F238E27FC236}">
                <a16:creationId xmlns:a16="http://schemas.microsoft.com/office/drawing/2014/main" id="{8B81F4A0-7D3D-6C9D-C93A-78871EE6591F}"/>
              </a:ext>
            </a:extLst>
          </p:cNvPr>
          <p:cNvSpPr/>
          <p:nvPr/>
        </p:nvSpPr>
        <p:spPr>
          <a:xfrm rot="5400000">
            <a:off x="3925593" y="3158300"/>
            <a:ext cx="361114" cy="108000"/>
          </a:xfrm>
          <a:prstGeom prst="triangle">
            <a:avLst>
              <a:gd name="adj" fmla="val 5173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  <p:sp>
        <p:nvSpPr>
          <p:cNvPr id="12" name="Triangolo 11">
            <a:extLst>
              <a:ext uri="{FF2B5EF4-FFF2-40B4-BE49-F238E27FC236}">
                <a16:creationId xmlns:a16="http://schemas.microsoft.com/office/drawing/2014/main" id="{AAF0BF01-66BF-ECF3-AE40-7F4ABA161B78}"/>
              </a:ext>
            </a:extLst>
          </p:cNvPr>
          <p:cNvSpPr/>
          <p:nvPr/>
        </p:nvSpPr>
        <p:spPr>
          <a:xfrm rot="5400000">
            <a:off x="6416353" y="3158300"/>
            <a:ext cx="361114" cy="108000"/>
          </a:xfrm>
          <a:prstGeom prst="triangle">
            <a:avLst>
              <a:gd name="adj" fmla="val 51739"/>
            </a:avLst>
          </a:pr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34878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6" grpId="0" animBg="1"/>
      <p:bldP spid="7" grpId="0" animBg="1"/>
      <p:bldP spid="8" grpId="0" animBg="1"/>
      <p:bldP spid="11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94B5EEA5-F7FA-988C-6AED-43935AE257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2AC30819-FB64-2DF6-2D08-E4EF5CB6BCD4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911D49B7-A7DF-D109-6BD4-0E2130BDB2FA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F9A46D0A-E7CE-11C8-43CB-5340EAB7EE6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3644903-F8B3-EBB9-3F64-789C99DA6EA3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0159D03B-97E5-1BB3-8093-1FF137D3BD77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09F33F99-BF2D-0908-0A72-591C5BE81D0F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70A6BE75-2D07-8799-875F-AA104EAC620E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0FB58A64-5D99-B586-3F8C-00CF561A2ED9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3DA9CA49-1913-5E29-C742-250811EECED7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1DAFDD15-62B1-61CE-7845-E1AE743CBB68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C8EC60BB-FFE1-4E8D-66B7-94E57BF5F064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79756052-01AE-00FF-E01B-97B9E70FF3B0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!!capitolo4">
            <a:extLst>
              <a:ext uri="{FF2B5EF4-FFF2-40B4-BE49-F238E27FC236}">
                <a16:creationId xmlns:a16="http://schemas.microsoft.com/office/drawing/2014/main" id="{65BA7C43-E23F-ADBA-384A-76338D31E6A6}"/>
              </a:ext>
            </a:extLst>
          </p:cNvPr>
          <p:cNvGrpSpPr/>
          <p:nvPr/>
        </p:nvGrpSpPr>
        <p:grpSpPr>
          <a:xfrm>
            <a:off x="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9" name="Rettangolo 48">
              <a:extLst>
                <a:ext uri="{FF2B5EF4-FFF2-40B4-BE49-F238E27FC236}">
                  <a16:creationId xmlns:a16="http://schemas.microsoft.com/office/drawing/2014/main" id="{1B465285-AFAF-05DD-AC3E-B9F4635FFAFE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0" name="Triangolo 49">
              <a:extLst>
                <a:ext uri="{FF2B5EF4-FFF2-40B4-BE49-F238E27FC236}">
                  <a16:creationId xmlns:a16="http://schemas.microsoft.com/office/drawing/2014/main" id="{087016C2-DFCC-FA58-CF2C-D9D5D793129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3">
            <a:extLst>
              <a:ext uri="{FF2B5EF4-FFF2-40B4-BE49-F238E27FC236}">
                <a16:creationId xmlns:a16="http://schemas.microsoft.com/office/drawing/2014/main" id="{D5C81567-771D-652D-662C-592671140806}"/>
              </a:ext>
            </a:extLst>
          </p:cNvPr>
          <p:cNvGrpSpPr/>
          <p:nvPr/>
        </p:nvGrpSpPr>
        <p:grpSpPr>
          <a:xfrm>
            <a:off x="-1800000" y="0"/>
            <a:ext cx="1388562" cy="5143500"/>
            <a:chOff x="-108001" y="0"/>
            <a:chExt cx="138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413B49AF-F22F-D2CC-89DA-2911C154C9E9}"/>
                </a:ext>
              </a:extLst>
            </p:cNvPr>
            <p:cNvSpPr/>
            <p:nvPr/>
          </p:nvSpPr>
          <p:spPr>
            <a:xfrm>
              <a:off x="-108001" y="0"/>
              <a:ext cx="1260000" cy="5143500"/>
            </a:xfrm>
            <a:prstGeom prst="rect">
              <a:avLst/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3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0C189856-46F2-C36C-D7E8-A767909614DE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3F5077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D8D3764F-7A23-1759-82E4-DFE1292749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Generazione della shadow map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Sottotitolo</a:t>
            </a:r>
          </a:p>
        </p:txBody>
      </p:sp>
      <p:sp>
        <p:nvSpPr>
          <p:cNvPr id="4" name="!!note4">
            <a:extLst>
              <a:ext uri="{FF2B5EF4-FFF2-40B4-BE49-F238E27FC236}">
                <a16:creationId xmlns:a16="http://schemas.microsoft.com/office/drawing/2014/main" id="{C4EDA836-5A24-E7E0-3E26-91C143A9B678}"/>
              </a:ext>
            </a:extLst>
          </p:cNvPr>
          <p:cNvSpPr txBox="1"/>
          <p:nvPr/>
        </p:nvSpPr>
        <p:spPr>
          <a:xfrm>
            <a:off x="3585680" y="1787703"/>
            <a:ext cx="41096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che cos’è una shadow map (o depth map)?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codice </a:t>
            </a:r>
            <a:r>
              <a:rPr lang="it-IT" dirty="0" err="1"/>
              <a:t>openGL</a:t>
            </a:r>
            <a:r>
              <a:rPr lang="it-IT" dirty="0"/>
              <a:t> </a:t>
            </a:r>
            <a:r>
              <a:rPr lang="it-IT" dirty="0" err="1"/>
              <a:t>firststep</a:t>
            </a:r>
            <a:r>
              <a:rPr lang="it-IT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8371112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4">
          <a:extLst>
            <a:ext uri="{FF2B5EF4-FFF2-40B4-BE49-F238E27FC236}">
              <a16:creationId xmlns:a16="http://schemas.microsoft.com/office/drawing/2014/main" id="{32B7AA33-CA18-E268-0C07-314E483FFC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!!capitolo8">
            <a:extLst>
              <a:ext uri="{FF2B5EF4-FFF2-40B4-BE49-F238E27FC236}">
                <a16:creationId xmlns:a16="http://schemas.microsoft.com/office/drawing/2014/main" id="{30FC890C-6FD3-327A-86FD-0CEBBBD68838}"/>
              </a:ext>
            </a:extLst>
          </p:cNvPr>
          <p:cNvGrpSpPr/>
          <p:nvPr/>
        </p:nvGrpSpPr>
        <p:grpSpPr>
          <a:xfrm>
            <a:off x="0" y="0"/>
            <a:ext cx="1748562" cy="5143500"/>
            <a:chOff x="-468001" y="0"/>
            <a:chExt cx="1748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7" name="Rettangolo 36">
              <a:extLst>
                <a:ext uri="{FF2B5EF4-FFF2-40B4-BE49-F238E27FC236}">
                  <a16:creationId xmlns:a16="http://schemas.microsoft.com/office/drawing/2014/main" id="{685E8607-5517-281F-8A64-B52BA1413252}"/>
                </a:ext>
              </a:extLst>
            </p:cNvPr>
            <p:cNvSpPr/>
            <p:nvPr/>
          </p:nvSpPr>
          <p:spPr>
            <a:xfrm>
              <a:off x="-468001" y="0"/>
              <a:ext cx="1620000" cy="51435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8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38" name="Triangolo 37">
              <a:extLst>
                <a:ext uri="{FF2B5EF4-FFF2-40B4-BE49-F238E27FC236}">
                  <a16:creationId xmlns:a16="http://schemas.microsoft.com/office/drawing/2014/main" id="{5B1087DD-046A-BB83-E8BE-A79F4FC9D291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!!capitolo7">
            <a:extLst>
              <a:ext uri="{FF2B5EF4-FFF2-40B4-BE49-F238E27FC236}">
                <a16:creationId xmlns:a16="http://schemas.microsoft.com/office/drawing/2014/main" id="{32D1D721-18E1-6BED-E4C8-E91698A2B395}"/>
              </a:ext>
            </a:extLst>
          </p:cNvPr>
          <p:cNvGrpSpPr/>
          <p:nvPr/>
        </p:nvGrpSpPr>
        <p:grpSpPr>
          <a:xfrm>
            <a:off x="0" y="0"/>
            <a:ext cx="1676562" cy="5143500"/>
            <a:chOff x="-396001" y="0"/>
            <a:chExt cx="1676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0" name="Rettangolo 39">
              <a:extLst>
                <a:ext uri="{FF2B5EF4-FFF2-40B4-BE49-F238E27FC236}">
                  <a16:creationId xmlns:a16="http://schemas.microsoft.com/office/drawing/2014/main" id="{8A169412-0168-0B17-8F82-FAF99CE19FD1}"/>
                </a:ext>
              </a:extLst>
            </p:cNvPr>
            <p:cNvSpPr/>
            <p:nvPr/>
          </p:nvSpPr>
          <p:spPr>
            <a:xfrm>
              <a:off x="-396001" y="0"/>
              <a:ext cx="1548000" cy="5143500"/>
            </a:xfrm>
            <a:prstGeom prst="rect">
              <a:avLst/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7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1" name="Triangolo 40">
              <a:extLst>
                <a:ext uri="{FF2B5EF4-FFF2-40B4-BE49-F238E27FC236}">
                  <a16:creationId xmlns:a16="http://schemas.microsoft.com/office/drawing/2014/main" id="{9465CE12-CC88-C3CD-D15A-500E27625413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7B8FB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2" name="!!capitolo6">
            <a:extLst>
              <a:ext uri="{FF2B5EF4-FFF2-40B4-BE49-F238E27FC236}">
                <a16:creationId xmlns:a16="http://schemas.microsoft.com/office/drawing/2014/main" id="{AE96CDBC-68CA-6169-9E18-6D15F2C37410}"/>
              </a:ext>
            </a:extLst>
          </p:cNvPr>
          <p:cNvGrpSpPr/>
          <p:nvPr/>
        </p:nvGrpSpPr>
        <p:grpSpPr>
          <a:xfrm>
            <a:off x="0" y="0"/>
            <a:ext cx="1604562" cy="5143500"/>
            <a:chOff x="-324001" y="0"/>
            <a:chExt cx="1604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3" name="Rettangolo 42">
              <a:extLst>
                <a:ext uri="{FF2B5EF4-FFF2-40B4-BE49-F238E27FC236}">
                  <a16:creationId xmlns:a16="http://schemas.microsoft.com/office/drawing/2014/main" id="{0FC8923D-D252-61E8-76D5-115B58F65171}"/>
                </a:ext>
              </a:extLst>
            </p:cNvPr>
            <p:cNvSpPr/>
            <p:nvPr/>
          </p:nvSpPr>
          <p:spPr>
            <a:xfrm>
              <a:off x="-324001" y="0"/>
              <a:ext cx="1475999" cy="5143500"/>
            </a:xfrm>
            <a:prstGeom prst="rect">
              <a:avLst/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6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4" name="Triangolo 43">
              <a:extLst>
                <a:ext uri="{FF2B5EF4-FFF2-40B4-BE49-F238E27FC236}">
                  <a16:creationId xmlns:a16="http://schemas.microsoft.com/office/drawing/2014/main" id="{C9FE3413-E6D7-E1A1-0298-08B12770FC3B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6B7EAC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45" name="!!capitolo5">
            <a:extLst>
              <a:ext uri="{FF2B5EF4-FFF2-40B4-BE49-F238E27FC236}">
                <a16:creationId xmlns:a16="http://schemas.microsoft.com/office/drawing/2014/main" id="{DFE7E98E-2A39-951B-CE13-542BAC57E813}"/>
              </a:ext>
            </a:extLst>
          </p:cNvPr>
          <p:cNvGrpSpPr/>
          <p:nvPr/>
        </p:nvGrpSpPr>
        <p:grpSpPr>
          <a:xfrm>
            <a:off x="0" y="0"/>
            <a:ext cx="1532562" cy="5143500"/>
            <a:chOff x="-252001" y="0"/>
            <a:chExt cx="1532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46" name="Rettangolo 45">
              <a:extLst>
                <a:ext uri="{FF2B5EF4-FFF2-40B4-BE49-F238E27FC236}">
                  <a16:creationId xmlns:a16="http://schemas.microsoft.com/office/drawing/2014/main" id="{6209199A-31E4-9533-3DD6-5AE0527DC977}"/>
                </a:ext>
              </a:extLst>
            </p:cNvPr>
            <p:cNvSpPr/>
            <p:nvPr/>
          </p:nvSpPr>
          <p:spPr>
            <a:xfrm>
              <a:off x="-252001" y="0"/>
              <a:ext cx="1404000" cy="5143500"/>
            </a:xfrm>
            <a:prstGeom prst="rect">
              <a:avLst/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5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47" name="Triangolo 46">
              <a:extLst>
                <a:ext uri="{FF2B5EF4-FFF2-40B4-BE49-F238E27FC236}">
                  <a16:creationId xmlns:a16="http://schemas.microsoft.com/office/drawing/2014/main" id="{4FCFB525-BD75-EE48-FC54-7E8B6551824A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5C6F9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!!capitolo4">
            <a:extLst>
              <a:ext uri="{FF2B5EF4-FFF2-40B4-BE49-F238E27FC236}">
                <a16:creationId xmlns:a16="http://schemas.microsoft.com/office/drawing/2014/main" id="{BC06FAA8-F1A6-8197-623D-26B714649B32}"/>
              </a:ext>
            </a:extLst>
          </p:cNvPr>
          <p:cNvGrpSpPr/>
          <p:nvPr/>
        </p:nvGrpSpPr>
        <p:grpSpPr>
          <a:xfrm>
            <a:off x="-1800000" y="0"/>
            <a:ext cx="1460562" cy="5143500"/>
            <a:chOff x="-180001" y="0"/>
            <a:chExt cx="1460562" cy="5143500"/>
          </a:xfrm>
          <a:effectLst>
            <a:outerShdw blurRad="127000" dist="38100" algn="l" rotWithShape="0">
              <a:schemeClr val="bg2">
                <a:lumMod val="10000"/>
              </a:schemeClr>
            </a:outerShdw>
          </a:effectLst>
        </p:grpSpPr>
        <p:sp>
          <p:nvSpPr>
            <p:cNvPr id="3" name="Rettangolo 2">
              <a:extLst>
                <a:ext uri="{FF2B5EF4-FFF2-40B4-BE49-F238E27FC236}">
                  <a16:creationId xmlns:a16="http://schemas.microsoft.com/office/drawing/2014/main" id="{7382A962-C97D-C51F-2823-BE4E7CEF0DDB}"/>
                </a:ext>
              </a:extLst>
            </p:cNvPr>
            <p:cNvSpPr/>
            <p:nvPr/>
          </p:nvSpPr>
          <p:spPr>
            <a:xfrm>
              <a:off x="-180001" y="0"/>
              <a:ext cx="1332000" cy="5143500"/>
            </a:xfrm>
            <a:prstGeom prst="rect">
              <a:avLst/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180000" rIns="0" bIns="180000" rtlCol="0" anchor="t"/>
            <a:lstStyle/>
            <a:p>
              <a:pPr algn="ctr"/>
              <a:r>
                <a:rPr kumimoji="0" lang="it-IT" sz="4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Outfit"/>
                  <a:sym typeface="Outfit"/>
                </a:rPr>
                <a:t>4</a:t>
              </a:r>
              <a:endParaRPr lang="it-IT" sz="4400" b="1" dirty="0">
                <a:solidFill>
                  <a:schemeClr val="bg1"/>
                </a:solidFill>
                <a:latin typeface="Montserrat" pitchFamily="2" charset="77"/>
              </a:endParaRPr>
            </a:p>
          </p:txBody>
        </p:sp>
        <p:sp>
          <p:nvSpPr>
            <p:cNvPr id="5" name="Triangolo 4">
              <a:extLst>
                <a:ext uri="{FF2B5EF4-FFF2-40B4-BE49-F238E27FC236}">
                  <a16:creationId xmlns:a16="http://schemas.microsoft.com/office/drawing/2014/main" id="{9C380C33-401B-CC97-E56B-FFF0D579AFC0}"/>
                </a:ext>
              </a:extLst>
            </p:cNvPr>
            <p:cNvSpPr/>
            <p:nvPr/>
          </p:nvSpPr>
          <p:spPr>
            <a:xfrm rot="5400000">
              <a:off x="1035723" y="424183"/>
              <a:ext cx="361114" cy="128562"/>
            </a:xfrm>
            <a:prstGeom prst="triangle">
              <a:avLst>
                <a:gd name="adj" fmla="val 51739"/>
              </a:avLst>
            </a:prstGeom>
            <a:solidFill>
              <a:srgbClr val="4F618A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chemeClr val="bg1"/>
                </a:solidFill>
              </a:endParaRPr>
            </a:p>
          </p:txBody>
        </p:sp>
      </p:grpSp>
      <p:sp>
        <p:nvSpPr>
          <p:cNvPr id="8" name="!!titolo1">
            <a:extLst>
              <a:ext uri="{FF2B5EF4-FFF2-40B4-BE49-F238E27FC236}">
                <a16:creationId xmlns:a16="http://schemas.microsoft.com/office/drawing/2014/main" id="{3F3DCDDA-80A3-5F82-F6B2-3FF6DBE99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26000"/>
            <a:ext cx="8063999" cy="1031021"/>
          </a:xfrm>
        </p:spPr>
        <p:txBody>
          <a:bodyPr anchor="t" anchorCtr="0">
            <a:spAutoFit/>
          </a:bodyPr>
          <a:lstStyle/>
          <a:p>
            <a:pPr algn="r"/>
            <a:r>
              <a:rPr lang="it-IT" dirty="0">
                <a:solidFill>
                  <a:schemeClr val="bg2">
                    <a:lumMod val="10000"/>
                  </a:schemeClr>
                </a:solidFill>
              </a:rPr>
              <a:t>Proiezione della shadow map</a:t>
            </a:r>
            <a:br>
              <a:rPr lang="it-IT" dirty="0">
                <a:solidFill>
                  <a:schemeClr val="bg2">
                    <a:lumMod val="10000"/>
                  </a:schemeClr>
                </a:solidFill>
              </a:rPr>
            </a:br>
            <a:r>
              <a:rPr lang="it-IT" sz="2000" b="0" dirty="0">
                <a:solidFill>
                  <a:schemeClr val="bg2">
                    <a:lumMod val="10000"/>
                  </a:schemeClr>
                </a:solidFill>
                <a:latin typeface="Outfit Medium" pitchFamily="2" charset="0"/>
              </a:rPr>
              <a:t>Sottotitolo</a:t>
            </a:r>
          </a:p>
        </p:txBody>
      </p:sp>
      <p:sp>
        <p:nvSpPr>
          <p:cNvPr id="4" name="!!note5">
            <a:extLst>
              <a:ext uri="{FF2B5EF4-FFF2-40B4-BE49-F238E27FC236}">
                <a16:creationId xmlns:a16="http://schemas.microsoft.com/office/drawing/2014/main" id="{A3919FC2-768E-1D63-BC00-C5F201C6C025}"/>
              </a:ext>
            </a:extLst>
          </p:cNvPr>
          <p:cNvSpPr txBox="1"/>
          <p:nvPr/>
        </p:nvSpPr>
        <p:spPr>
          <a:xfrm>
            <a:off x="3585680" y="1787703"/>
            <a:ext cx="410966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spazi e matrici utilizzate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la trasformazione lineare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lavoro di post-produzione - vantaggi e svantaggi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codice </a:t>
            </a:r>
            <a:r>
              <a:rPr lang="it-IT" dirty="0" err="1"/>
              <a:t>openGL</a:t>
            </a:r>
            <a:r>
              <a:rPr lang="it-IT" dirty="0"/>
              <a:t> </a:t>
            </a:r>
            <a:r>
              <a:rPr lang="it-IT" dirty="0" err="1"/>
              <a:t>secondstep</a:t>
            </a:r>
            <a:r>
              <a:rPr lang="it-IT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9451880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Wor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5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1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Data Collection and Analysis - Master of Science in Community Health and Prevention Research by Slidesgo">
  <a:themeElements>
    <a:clrScheme name="Simple Light">
      <a:dk1>
        <a:srgbClr val="384655"/>
      </a:dk1>
      <a:lt1>
        <a:srgbClr val="FFFFFF"/>
      </a:lt1>
      <a:dk2>
        <a:srgbClr val="AFC7FF"/>
      </a:dk2>
      <a:lt2>
        <a:srgbClr val="9FCBFD"/>
      </a:lt2>
      <a:accent1>
        <a:srgbClr val="68DAF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8465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2281</TotalTime>
  <Words>508</Words>
  <Application>Microsoft Macintosh PowerPoint</Application>
  <PresentationFormat>Presentazione su schermo (16:9)</PresentationFormat>
  <Paragraphs>154</Paragraphs>
  <Slides>14</Slides>
  <Notes>14</Notes>
  <HiddenSlides>1</HiddenSlides>
  <MMClips>0</MMClips>
  <ScaleCrop>false</ScaleCrop>
  <HeadingPairs>
    <vt:vector size="6" baseType="variant">
      <vt:variant>
        <vt:lpstr>Caratteri utilizzati</vt:lpstr>
      </vt:variant>
      <vt:variant>
        <vt:i4>9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4" baseType="lpstr">
      <vt:lpstr>SF PRO DISPLAY MEDIUM</vt:lpstr>
      <vt:lpstr>SF Pro Display</vt:lpstr>
      <vt:lpstr>SF Pro Display Light</vt:lpstr>
      <vt:lpstr>Arial</vt:lpstr>
      <vt:lpstr>Montserrat</vt:lpstr>
      <vt:lpstr>Outfit</vt:lpstr>
      <vt:lpstr>SF Pro Display Black</vt:lpstr>
      <vt:lpstr>DM Sans</vt:lpstr>
      <vt:lpstr>Outfit Medium</vt:lpstr>
      <vt:lpstr>Data Collection and Analysis - Master of Science in Community Health and Prevention Research by Slidesgo</vt:lpstr>
      <vt:lpstr>Shadow mapping: Casting curved shadows on curved surfaces</vt:lpstr>
      <vt:lpstr>Presentazione standard di PowerPoint</vt:lpstr>
      <vt:lpstr>Introduzione Quali informazioni offrono le ombre?</vt:lpstr>
      <vt:lpstr>Introduzione</vt:lpstr>
      <vt:lpstr>Introduzione Riferimenti</vt:lpstr>
      <vt:lpstr>Stato dell’arte</vt:lpstr>
      <vt:lpstr>L’algoritmo di Lance Williams Schema esecutivo</vt:lpstr>
      <vt:lpstr>Generazione della shadow map Sottotitolo</vt:lpstr>
      <vt:lpstr>Proiezione della shadow map Sottotitolo</vt:lpstr>
      <vt:lpstr>Applicazione del depth test Sottotitolo</vt:lpstr>
      <vt:lpstr>Limitazioni dello spazio immagine Sottotitolo</vt:lpstr>
      <vt:lpstr>Conclusioni</vt:lpstr>
      <vt:lpstr>Conclusioni Futuri sviluppi</vt:lpstr>
      <vt:lpstr>Grazie!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Localization using Hybrid Wi-Fi / Bluetooth RSS dataset estimator </dc:title>
  <cp:lastModifiedBy>MARIO GABRIELE CAROFANO</cp:lastModifiedBy>
  <cp:revision>45</cp:revision>
  <dcterms:modified xsi:type="dcterms:W3CDTF">2024-02-26T14:33:47Z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ad0b24d-6422-44b0-b3de-abb3a9e8c81a_Enabled">
    <vt:lpwstr>true</vt:lpwstr>
  </property>
  <property fmtid="{D5CDD505-2E9C-101B-9397-08002B2CF9AE}" pid="3" name="MSIP_Label_2ad0b24d-6422-44b0-b3de-abb3a9e8c81a_SetDate">
    <vt:lpwstr>2024-01-30T18:09:16Z</vt:lpwstr>
  </property>
  <property fmtid="{D5CDD505-2E9C-101B-9397-08002B2CF9AE}" pid="4" name="MSIP_Label_2ad0b24d-6422-44b0-b3de-abb3a9e8c81a_Method">
    <vt:lpwstr>Standard</vt:lpwstr>
  </property>
  <property fmtid="{D5CDD505-2E9C-101B-9397-08002B2CF9AE}" pid="5" name="MSIP_Label_2ad0b24d-6422-44b0-b3de-abb3a9e8c81a_Name">
    <vt:lpwstr>defa4170-0d19-0005-0004-bc88714345d2</vt:lpwstr>
  </property>
  <property fmtid="{D5CDD505-2E9C-101B-9397-08002B2CF9AE}" pid="6" name="MSIP_Label_2ad0b24d-6422-44b0-b3de-abb3a9e8c81a_SiteId">
    <vt:lpwstr>2fcfe26a-bb62-46b0-b1e3-28f9da0c45fd</vt:lpwstr>
  </property>
  <property fmtid="{D5CDD505-2E9C-101B-9397-08002B2CF9AE}" pid="7" name="MSIP_Label_2ad0b24d-6422-44b0-b3de-abb3a9e8c81a_ActionId">
    <vt:lpwstr>37e7aef2-9660-4104-89a6-b2b349ba24b8</vt:lpwstr>
  </property>
  <property fmtid="{D5CDD505-2E9C-101B-9397-08002B2CF9AE}" pid="8" name="MSIP_Label_2ad0b24d-6422-44b0-b3de-abb3a9e8c81a_ContentBits">
    <vt:lpwstr>0</vt:lpwstr>
  </property>
</Properties>
</file>

<file path=docProps/thumbnail.jpeg>
</file>